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0" r:id="rId1"/>
  </p:sldMasterIdLst>
  <p:notesMasterIdLst>
    <p:notesMasterId r:id="rId35"/>
  </p:notesMasterIdLst>
  <p:handoutMasterIdLst>
    <p:handoutMasterId r:id="rId36"/>
  </p:handoutMasterIdLst>
  <p:sldIdLst>
    <p:sldId id="280" r:id="rId2"/>
    <p:sldId id="291" r:id="rId3"/>
    <p:sldId id="292" r:id="rId4"/>
    <p:sldId id="294" r:id="rId5"/>
    <p:sldId id="283" r:id="rId6"/>
    <p:sldId id="293" r:id="rId7"/>
    <p:sldId id="311" r:id="rId8"/>
    <p:sldId id="284" r:id="rId9"/>
    <p:sldId id="285" r:id="rId10"/>
    <p:sldId id="286" r:id="rId11"/>
    <p:sldId id="287" r:id="rId12"/>
    <p:sldId id="288" r:id="rId13"/>
    <p:sldId id="289" r:id="rId14"/>
    <p:sldId id="290" r:id="rId15"/>
    <p:sldId id="312" r:id="rId16"/>
    <p:sldId id="297" r:id="rId17"/>
    <p:sldId id="313" r:id="rId18"/>
    <p:sldId id="299" r:id="rId19"/>
    <p:sldId id="315" r:id="rId20"/>
    <p:sldId id="314" r:id="rId21"/>
    <p:sldId id="300" r:id="rId22"/>
    <p:sldId id="301" r:id="rId23"/>
    <p:sldId id="316" r:id="rId24"/>
    <p:sldId id="302" r:id="rId25"/>
    <p:sldId id="303" r:id="rId26"/>
    <p:sldId id="304" r:id="rId27"/>
    <p:sldId id="305" r:id="rId28"/>
    <p:sldId id="306" r:id="rId29"/>
    <p:sldId id="307" r:id="rId30"/>
    <p:sldId id="308" r:id="rId31"/>
    <p:sldId id="309" r:id="rId32"/>
    <p:sldId id="317" r:id="rId33"/>
    <p:sldId id="318" r:id="rId34"/>
  </p:sldIdLst>
  <p:sldSz cx="9144000" cy="6858000" type="screen4x3"/>
  <p:notesSz cx="7315200" cy="9601200"/>
  <p:defaultTextStyle>
    <a:defPPr>
      <a:defRPr lang="en-US"/>
    </a:defPPr>
    <a:lvl1pPr algn="l" rtl="0" eaLnBrk="0" fontAlgn="base" hangingPunct="0">
      <a:spcBef>
        <a:spcPct val="0"/>
      </a:spcBef>
      <a:spcAft>
        <a:spcPct val="0"/>
      </a:spcAft>
      <a:defRPr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kern="1200">
        <a:solidFill>
          <a:schemeClr val="tx1"/>
        </a:solidFill>
        <a:latin typeface="Times New Roman" pitchFamily="18" charset="0"/>
        <a:ea typeface="+mn-ea"/>
        <a:cs typeface="+mn-cs"/>
      </a:defRPr>
    </a:lvl5pPr>
    <a:lvl6pPr marL="2286000" algn="l" defTabSz="914400" rtl="0" eaLnBrk="1" latinLnBrk="0" hangingPunct="1">
      <a:defRPr kern="1200">
        <a:solidFill>
          <a:schemeClr val="tx1"/>
        </a:solidFill>
        <a:latin typeface="Times New Roman" pitchFamily="18" charset="0"/>
        <a:ea typeface="+mn-ea"/>
        <a:cs typeface="+mn-cs"/>
      </a:defRPr>
    </a:lvl6pPr>
    <a:lvl7pPr marL="2743200" algn="l" defTabSz="914400" rtl="0" eaLnBrk="1" latinLnBrk="0" hangingPunct="1">
      <a:defRPr kern="1200">
        <a:solidFill>
          <a:schemeClr val="tx1"/>
        </a:solidFill>
        <a:latin typeface="Times New Roman" pitchFamily="18" charset="0"/>
        <a:ea typeface="+mn-ea"/>
        <a:cs typeface="+mn-cs"/>
      </a:defRPr>
    </a:lvl7pPr>
    <a:lvl8pPr marL="3200400" algn="l" defTabSz="914400" rtl="0" eaLnBrk="1" latinLnBrk="0" hangingPunct="1">
      <a:defRPr kern="1200">
        <a:solidFill>
          <a:schemeClr val="tx1"/>
        </a:solidFill>
        <a:latin typeface="Times New Roman" pitchFamily="18" charset="0"/>
        <a:ea typeface="+mn-ea"/>
        <a:cs typeface="+mn-cs"/>
      </a:defRPr>
    </a:lvl8pPr>
    <a:lvl9pPr marL="3657600" algn="l" defTabSz="914400" rtl="0" eaLnBrk="1" latinLnBrk="0" hangingPunct="1">
      <a:defRPr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FF"/>
    <a:srgbClr val="0099FF"/>
    <a:srgbClr val="FF0000"/>
    <a:srgbClr val="99CC99"/>
    <a:srgbClr val="009999"/>
    <a:srgbClr val="00CC99"/>
    <a:srgbClr val="009966"/>
    <a:srgbClr val="FF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366" autoAdjust="0"/>
    <p:restoredTop sz="91288" autoAdjust="0"/>
  </p:normalViewPr>
  <p:slideViewPr>
    <p:cSldViewPr snapToGrid="0">
      <p:cViewPr varScale="1">
        <p:scale>
          <a:sx n="110" d="100"/>
          <a:sy n="110" d="100"/>
        </p:scale>
        <p:origin x="2386" y="8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78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79425"/>
          </a:xfrm>
          <a:prstGeom prst="rect">
            <a:avLst/>
          </a:prstGeom>
        </p:spPr>
        <p:txBody>
          <a:bodyPr vert="horz" lIns="91440" tIns="45720" rIns="91440" bIns="45720" rtlCol="0"/>
          <a:lstStyle>
            <a:lvl1pPr algn="l">
              <a:defRPr sz="1200"/>
            </a:lvl1pPr>
          </a:lstStyle>
          <a:p>
            <a:endParaRPr lang="fr-CA"/>
          </a:p>
        </p:txBody>
      </p:sp>
      <p:sp>
        <p:nvSpPr>
          <p:cNvPr id="3" name="Date Placeholder 2"/>
          <p:cNvSpPr>
            <a:spLocks noGrp="1"/>
          </p:cNvSpPr>
          <p:nvPr>
            <p:ph type="dt" sz="quarter" idx="1"/>
          </p:nvPr>
        </p:nvSpPr>
        <p:spPr>
          <a:xfrm>
            <a:off x="4143375" y="0"/>
            <a:ext cx="3170238" cy="479425"/>
          </a:xfrm>
          <a:prstGeom prst="rect">
            <a:avLst/>
          </a:prstGeom>
        </p:spPr>
        <p:txBody>
          <a:bodyPr vert="horz" lIns="91440" tIns="45720" rIns="91440" bIns="45720" rtlCol="0"/>
          <a:lstStyle>
            <a:lvl1pPr algn="r">
              <a:defRPr sz="1200"/>
            </a:lvl1pPr>
          </a:lstStyle>
          <a:p>
            <a:fld id="{BF3144C7-AE6B-40CD-B542-81268A5AC157}" type="datetimeFigureOut">
              <a:rPr lang="fr-CA" smtClean="0"/>
              <a:t>2020-09-04</a:t>
            </a:fld>
            <a:endParaRPr lang="fr-CA"/>
          </a:p>
        </p:txBody>
      </p:sp>
      <p:sp>
        <p:nvSpPr>
          <p:cNvPr id="4" name="Footer Placeholder 3"/>
          <p:cNvSpPr>
            <a:spLocks noGrp="1"/>
          </p:cNvSpPr>
          <p:nvPr>
            <p:ph type="ftr" sz="quarter" idx="2"/>
          </p:nvPr>
        </p:nvSpPr>
        <p:spPr>
          <a:xfrm>
            <a:off x="0" y="9120188"/>
            <a:ext cx="3170238" cy="479425"/>
          </a:xfrm>
          <a:prstGeom prst="rect">
            <a:avLst/>
          </a:prstGeom>
        </p:spPr>
        <p:txBody>
          <a:bodyPr vert="horz" lIns="91440" tIns="45720" rIns="91440" bIns="45720" rtlCol="0" anchor="b"/>
          <a:lstStyle>
            <a:lvl1pPr algn="l">
              <a:defRPr sz="1200"/>
            </a:lvl1pPr>
          </a:lstStyle>
          <a:p>
            <a:endParaRPr lang="fr-CA"/>
          </a:p>
        </p:txBody>
      </p:sp>
      <p:sp>
        <p:nvSpPr>
          <p:cNvPr id="5" name="Slide Number Placeholder 4"/>
          <p:cNvSpPr>
            <a:spLocks noGrp="1"/>
          </p:cNvSpPr>
          <p:nvPr>
            <p:ph type="sldNum" sz="quarter" idx="3"/>
          </p:nvPr>
        </p:nvSpPr>
        <p:spPr>
          <a:xfrm>
            <a:off x="4143375" y="9120188"/>
            <a:ext cx="3170238" cy="479425"/>
          </a:xfrm>
          <a:prstGeom prst="rect">
            <a:avLst/>
          </a:prstGeom>
        </p:spPr>
        <p:txBody>
          <a:bodyPr vert="horz" lIns="91440" tIns="45720" rIns="91440" bIns="45720" rtlCol="0" anchor="b"/>
          <a:lstStyle>
            <a:lvl1pPr algn="r">
              <a:defRPr sz="1200"/>
            </a:lvl1pPr>
          </a:lstStyle>
          <a:p>
            <a:fld id="{E01C2202-3B60-4DF1-8F77-80F47A87CC0F}" type="slidenum">
              <a:rPr lang="fr-CA" smtClean="0"/>
              <a:t>‹#›</a:t>
            </a:fld>
            <a:endParaRPr lang="fr-CA"/>
          </a:p>
        </p:txBody>
      </p:sp>
    </p:spTree>
    <p:extLst>
      <p:ext uri="{BB962C8B-B14F-4D97-AF65-F5344CB8AC3E}">
        <p14:creationId xmlns:p14="http://schemas.microsoft.com/office/powerpoint/2010/main" val="2436613088"/>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g>
</file>

<file path=ppt/media/image18.jpeg>
</file>

<file path=ppt/media/image19.jpeg>
</file>

<file path=ppt/media/image2.jpeg>
</file>

<file path=ppt/media/image20.jpeg>
</file>

<file path=ppt/media/image21.png>
</file>

<file path=ppt/media/image22.jpeg>
</file>

<file path=ppt/media/image23.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002" name="Rectangle 2"/>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vl1pPr>
          </a:lstStyle>
          <a:p>
            <a:pPr>
              <a:defRPr/>
            </a:pPr>
            <a:endParaRPr lang="en-CA"/>
          </a:p>
        </p:txBody>
      </p:sp>
      <p:sp>
        <p:nvSpPr>
          <p:cNvPr id="512003" name="Rectangle 3"/>
          <p:cNvSpPr>
            <a:spLocks noGrp="1" noChangeArrowheads="1"/>
          </p:cNvSpPr>
          <p:nvPr>
            <p:ph type="dt" idx="1"/>
          </p:nvPr>
        </p:nvSpPr>
        <p:spPr bwMode="auto">
          <a:xfrm>
            <a:off x="4143587"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vl1pPr>
          </a:lstStyle>
          <a:p>
            <a:pPr>
              <a:defRPr/>
            </a:pPr>
            <a:endParaRPr lang="en-CA"/>
          </a:p>
        </p:txBody>
      </p:sp>
      <p:sp>
        <p:nvSpPr>
          <p:cNvPr id="35844"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p:spPr>
      </p:sp>
      <p:sp>
        <p:nvSpPr>
          <p:cNvPr id="512005" name="Rectangle 5"/>
          <p:cNvSpPr>
            <a:spLocks noGrp="1" noChangeArrowheads="1"/>
          </p:cNvSpPr>
          <p:nvPr>
            <p:ph type="body" sz="quarter" idx="3"/>
          </p:nvPr>
        </p:nvSpPr>
        <p:spPr bwMode="auto">
          <a:xfrm>
            <a:off x="731520" y="4560570"/>
            <a:ext cx="5852160" cy="432054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CA" noProof="0"/>
              <a:t>Cliquez pour modifier les styles du texte du masque</a:t>
            </a:r>
          </a:p>
          <a:p>
            <a:pPr lvl="1"/>
            <a:r>
              <a:rPr lang="en-CA" noProof="0"/>
              <a:t>Deuxième niveau</a:t>
            </a:r>
          </a:p>
          <a:p>
            <a:pPr lvl="2"/>
            <a:r>
              <a:rPr lang="en-CA" noProof="0"/>
              <a:t>Troisième niveau</a:t>
            </a:r>
          </a:p>
          <a:p>
            <a:pPr lvl="3"/>
            <a:r>
              <a:rPr lang="en-CA" noProof="0"/>
              <a:t>Quatrième niveau</a:t>
            </a:r>
          </a:p>
          <a:p>
            <a:pPr lvl="4"/>
            <a:r>
              <a:rPr lang="en-CA" noProof="0"/>
              <a:t>Cinquième niveau</a:t>
            </a:r>
          </a:p>
        </p:txBody>
      </p:sp>
      <p:sp>
        <p:nvSpPr>
          <p:cNvPr id="512006" name="Rectangle 6"/>
          <p:cNvSpPr>
            <a:spLocks noGrp="1" noChangeArrowheads="1"/>
          </p:cNvSpPr>
          <p:nvPr>
            <p:ph type="ftr" sz="quarter" idx="4"/>
          </p:nvPr>
        </p:nvSpPr>
        <p:spPr bwMode="auto">
          <a:xfrm>
            <a:off x="0"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vl1pPr>
          </a:lstStyle>
          <a:p>
            <a:pPr>
              <a:defRPr/>
            </a:pPr>
            <a:endParaRPr lang="en-CA"/>
          </a:p>
        </p:txBody>
      </p:sp>
      <p:sp>
        <p:nvSpPr>
          <p:cNvPr id="512007" name="Rectangle 7"/>
          <p:cNvSpPr>
            <a:spLocks noGrp="1" noChangeArrowheads="1"/>
          </p:cNvSpPr>
          <p:nvPr>
            <p:ph type="sldNum" sz="quarter" idx="5"/>
          </p:nvPr>
        </p:nvSpPr>
        <p:spPr bwMode="auto">
          <a:xfrm>
            <a:off x="4143587"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vl1pPr>
          </a:lstStyle>
          <a:p>
            <a:pPr>
              <a:defRPr/>
            </a:pPr>
            <a:fld id="{0D61BAEE-60D0-4618-A540-1C52A58FB561}" type="slidenum">
              <a:rPr lang="en-CA"/>
              <a:pPr>
                <a:defRPr/>
              </a:pPr>
              <a:t>‹#›</a:t>
            </a:fld>
            <a:endParaRPr lang="en-CA"/>
          </a:p>
        </p:txBody>
      </p:sp>
    </p:spTree>
    <p:extLst>
      <p:ext uri="{BB962C8B-B14F-4D97-AF65-F5344CB8AC3E}">
        <p14:creationId xmlns:p14="http://schemas.microsoft.com/office/powerpoint/2010/main" val="305161718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1</a:t>
            </a:fld>
            <a:endParaRPr lang="en-CA"/>
          </a:p>
        </p:txBody>
      </p:sp>
    </p:spTree>
    <p:extLst>
      <p:ext uri="{BB962C8B-B14F-4D97-AF65-F5344CB8AC3E}">
        <p14:creationId xmlns:p14="http://schemas.microsoft.com/office/powerpoint/2010/main" val="5497886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10</a:t>
            </a:fld>
            <a:endParaRPr lang="en-CA"/>
          </a:p>
        </p:txBody>
      </p:sp>
    </p:spTree>
    <p:extLst>
      <p:ext uri="{BB962C8B-B14F-4D97-AF65-F5344CB8AC3E}">
        <p14:creationId xmlns:p14="http://schemas.microsoft.com/office/powerpoint/2010/main" val="26362289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11</a:t>
            </a:fld>
            <a:endParaRPr lang="en-CA"/>
          </a:p>
        </p:txBody>
      </p:sp>
    </p:spTree>
    <p:extLst>
      <p:ext uri="{BB962C8B-B14F-4D97-AF65-F5344CB8AC3E}">
        <p14:creationId xmlns:p14="http://schemas.microsoft.com/office/powerpoint/2010/main" val="39325470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spcBef>
                <a:spcPts val="634"/>
              </a:spcBef>
              <a:tabLst>
                <a:tab pos="849142" algn="l"/>
              </a:tabLst>
              <a:defRPr/>
            </a:pPr>
            <a:r>
              <a:rPr lang="fr-FR" sz="1300" b="1" i="1" dirty="0">
                <a:solidFill>
                  <a:srgbClr val="FF0000"/>
                </a:solidFill>
                <a:cs typeface="Times New Roman" panose="02020603050405020304" pitchFamily="18" charset="0"/>
              </a:rPr>
              <a:t>Combiens de gènes par molécule d’ADN?  </a:t>
            </a:r>
            <a:r>
              <a:rPr lang="fr-FR" sz="1300" dirty="0">
                <a:cs typeface="Times New Roman" panose="02020603050405020304" pitchFamily="18" charset="0"/>
              </a:rPr>
              <a:t>On estime qu’un brin d’ADN contient entre 1200 et 1800 gènes.</a:t>
            </a:r>
          </a:p>
          <a:p>
            <a:pPr eaLnBrk="1" hangingPunct="1">
              <a:spcBef>
                <a:spcPts val="634"/>
              </a:spcBef>
              <a:tabLst>
                <a:tab pos="849142" algn="l"/>
              </a:tabLst>
              <a:defRPr/>
            </a:pPr>
            <a:r>
              <a:rPr lang="fr-FR" sz="1300" b="1" i="1" dirty="0">
                <a:solidFill>
                  <a:srgbClr val="FF0000"/>
                </a:solidFill>
                <a:cs typeface="Times New Roman" panose="02020603050405020304" pitchFamily="18" charset="0"/>
              </a:rPr>
              <a:t>Combiens de molécules d’ADN par noyau?  </a:t>
            </a:r>
            <a:r>
              <a:rPr lang="fr-FR" sz="1300" dirty="0">
                <a:cs typeface="Times New Roman" panose="02020603050405020304" pitchFamily="18" charset="0"/>
              </a:rPr>
              <a:t>46 brins d’ADN (= 46 chromatines) chez l’humain. Cela représente un total d’environ 60,000 à 80,000 gènes. Mais comme chaque gène vient par paire (un gène maternel et un gène paternel), on estime que le nombre total de gènes aux fonctions </a:t>
            </a:r>
            <a:r>
              <a:rPr lang="fr-FR" sz="1300" u="sng" dirty="0">
                <a:cs typeface="Times New Roman" panose="02020603050405020304" pitchFamily="18" charset="0"/>
              </a:rPr>
              <a:t>différentes</a:t>
            </a:r>
            <a:r>
              <a:rPr lang="fr-FR" sz="1300" dirty="0">
                <a:cs typeface="Times New Roman" panose="02020603050405020304" pitchFamily="18" charset="0"/>
              </a:rPr>
              <a:t> est de 30,000 à 40,000.</a:t>
            </a:r>
          </a:p>
          <a:p>
            <a:pPr eaLnBrk="1" hangingPunct="1">
              <a:spcBef>
                <a:spcPts val="634"/>
              </a:spcBef>
              <a:tabLst>
                <a:tab pos="849142" algn="l"/>
              </a:tabLst>
              <a:defRPr/>
            </a:pPr>
            <a:r>
              <a:rPr lang="fr-FR" sz="1300" b="1" i="1" dirty="0">
                <a:solidFill>
                  <a:srgbClr val="FF0000"/>
                </a:solidFill>
                <a:cs typeface="Times New Roman" panose="02020603050405020304" pitchFamily="18" charset="0"/>
              </a:rPr>
              <a:t>Combiens de gènes activés dans une cellule?  </a:t>
            </a:r>
            <a:r>
              <a:rPr lang="fr-FR" sz="1300" dirty="0">
                <a:cs typeface="Times New Roman" panose="02020603050405020304" pitchFamily="18" charset="0"/>
              </a:rPr>
              <a:t>Quelque 10,000 gènes sont activés dans une cellule typique, soit seulement 25-30% de tous les gènes différents disponibles dans le noyau. C’est pour cette raison que l’organisme est constitué d’une très grande variété de cellules aux fonctions si diverses et ce, en dépit du fait qu’elles contiennent toutes le même matériel génétique. Chaque cellule utilise son propre ensemble de gènes qui lui confère ses propriétés distinctes.</a:t>
            </a:r>
            <a:endParaRPr lang="fr-FR" sz="1300" u="sng" dirty="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12</a:t>
            </a:fld>
            <a:endParaRPr lang="en-CA"/>
          </a:p>
        </p:txBody>
      </p:sp>
    </p:spTree>
    <p:extLst>
      <p:ext uri="{BB962C8B-B14F-4D97-AF65-F5344CB8AC3E}">
        <p14:creationId xmlns:p14="http://schemas.microsoft.com/office/powerpoint/2010/main" val="33556547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13</a:t>
            </a:fld>
            <a:endParaRPr lang="en-CA"/>
          </a:p>
        </p:txBody>
      </p:sp>
    </p:spTree>
    <p:extLst>
      <p:ext uri="{BB962C8B-B14F-4D97-AF65-F5344CB8AC3E}">
        <p14:creationId xmlns:p14="http://schemas.microsoft.com/office/powerpoint/2010/main" val="6318810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dirty="0"/>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14</a:t>
            </a:fld>
            <a:endParaRPr lang="en-CA"/>
          </a:p>
        </p:txBody>
      </p:sp>
    </p:spTree>
    <p:extLst>
      <p:ext uri="{BB962C8B-B14F-4D97-AF65-F5344CB8AC3E}">
        <p14:creationId xmlns:p14="http://schemas.microsoft.com/office/powerpoint/2010/main" val="4943646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Réponse: </a:t>
            </a:r>
            <a:r>
              <a:rPr lang="fr-CA" b="1" dirty="0"/>
              <a:t>cytologie</a:t>
            </a:r>
            <a:r>
              <a:rPr lang="fr-CA" dirty="0"/>
              <a:t> (</a:t>
            </a:r>
            <a:r>
              <a:rPr lang="fr-CA" i="1" dirty="0" err="1"/>
              <a:t>kutos</a:t>
            </a:r>
            <a:r>
              <a:rPr lang="fr-CA" i="0" dirty="0"/>
              <a:t> = cellule; </a:t>
            </a:r>
            <a:r>
              <a:rPr lang="fr-CA" i="1" dirty="0"/>
              <a:t>logos</a:t>
            </a:r>
            <a:r>
              <a:rPr lang="fr-CA" i="0" dirty="0"/>
              <a:t> = discours, étude).</a:t>
            </a:r>
          </a:p>
          <a:p>
            <a:r>
              <a:rPr lang="fr-CA" i="0" dirty="0"/>
              <a:t>Le radical « </a:t>
            </a:r>
            <a:r>
              <a:rPr lang="fr-CA" i="0" dirty="0" err="1"/>
              <a:t>cyt</a:t>
            </a:r>
            <a:r>
              <a:rPr lang="fr-CA" i="0" dirty="0"/>
              <a:t> » est d’ailleurs fréquemment utilisé dans</a:t>
            </a:r>
            <a:r>
              <a:rPr lang="fr-CA" i="0" baseline="0" dirty="0"/>
              <a:t> les noms de cellules (adipocyte, </a:t>
            </a:r>
            <a:r>
              <a:rPr lang="fr-CA" i="0" baseline="0" dirty="0" err="1"/>
              <a:t>chondrocyte</a:t>
            </a:r>
            <a:r>
              <a:rPr lang="fr-CA" i="0" baseline="0" dirty="0"/>
              <a:t>, érythrocyte, …), de structures cellulaires (cytoplasme, cytosol, …) ou de processus cellulaires (exocytose, endocytose).</a:t>
            </a:r>
            <a:endParaRPr lang="fr-CA" dirty="0"/>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15</a:t>
            </a:fld>
            <a:endParaRPr lang="en-CA"/>
          </a:p>
        </p:txBody>
      </p:sp>
    </p:spTree>
    <p:extLst>
      <p:ext uri="{BB962C8B-B14F-4D97-AF65-F5344CB8AC3E}">
        <p14:creationId xmlns:p14="http://schemas.microsoft.com/office/powerpoint/2010/main" val="36141511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16</a:t>
            </a:fld>
            <a:endParaRPr lang="en-CA"/>
          </a:p>
        </p:txBody>
      </p:sp>
    </p:spTree>
    <p:extLst>
      <p:ext uri="{BB962C8B-B14F-4D97-AF65-F5344CB8AC3E}">
        <p14:creationId xmlns:p14="http://schemas.microsoft.com/office/powerpoint/2010/main" val="41905329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41653" indent="-241653">
              <a:buAutoNum type="arabicParenR"/>
            </a:pPr>
            <a:r>
              <a:rPr lang="fr-CA" dirty="0"/>
              <a:t>Vrai. La production d’ATP</a:t>
            </a:r>
            <a:r>
              <a:rPr lang="fr-CA" baseline="0" dirty="0"/>
              <a:t> par les mitochondries constitue la « voie aérobie ».</a:t>
            </a:r>
          </a:p>
          <a:p>
            <a:pPr marL="241653" indent="-241653">
              <a:buAutoNum type="arabicParenR"/>
            </a:pPr>
            <a:r>
              <a:rPr lang="fr-CA" baseline="0" dirty="0"/>
              <a:t>Faux. L’ATP peut aussi être synthétisée dans le cytosol par des enzymes qui n’utilisent pas l’oxygène. C’est la voie dite « anaérobie ». Dans la majorité des cellules, cette voie est cependant insuffisante pour subvenir à leurs besoins énergétiques de sorte qu’un manque prolongé d’oxygène entraîne leur mort. Dans les cellules particulièrement actives (ex. neurones, cellules cardiaques), un manque d’oxygène peut entraîner la mort cellulaire en quelque 10 à 20 minutes à peine.</a:t>
            </a:r>
          </a:p>
          <a:p>
            <a:pPr marL="241653" indent="-241653">
              <a:buAutoNum type="arabicParenR"/>
            </a:pPr>
            <a:r>
              <a:rPr lang="fr-CA" baseline="0" dirty="0"/>
              <a:t>Faux. Certaines cellules comme les globules rouges n’utilisent que la voie anaérobie, ces cellules ayant des besoins énergétiques faibles.</a:t>
            </a:r>
            <a:endParaRPr lang="fr-CA" dirty="0"/>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17</a:t>
            </a:fld>
            <a:endParaRPr lang="en-CA"/>
          </a:p>
        </p:txBody>
      </p:sp>
    </p:spTree>
    <p:extLst>
      <p:ext uri="{BB962C8B-B14F-4D97-AF65-F5344CB8AC3E}">
        <p14:creationId xmlns:p14="http://schemas.microsoft.com/office/powerpoint/2010/main" val="17569674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18</a:t>
            </a:fld>
            <a:endParaRPr lang="en-CA"/>
          </a:p>
        </p:txBody>
      </p:sp>
    </p:spTree>
    <p:extLst>
      <p:ext uri="{BB962C8B-B14F-4D97-AF65-F5344CB8AC3E}">
        <p14:creationId xmlns:p14="http://schemas.microsoft.com/office/powerpoint/2010/main" val="1131548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19</a:t>
            </a:fld>
            <a:endParaRPr lang="en-CA"/>
          </a:p>
        </p:txBody>
      </p:sp>
    </p:spTree>
    <p:extLst>
      <p:ext uri="{BB962C8B-B14F-4D97-AF65-F5344CB8AC3E}">
        <p14:creationId xmlns:p14="http://schemas.microsoft.com/office/powerpoint/2010/main" val="9933749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Réponse: </a:t>
            </a:r>
            <a:r>
              <a:rPr lang="fr-CA" baseline="0" dirty="0"/>
              <a:t>C</a:t>
            </a:r>
            <a:r>
              <a:rPr lang="fr-CA" baseline="-25000" dirty="0"/>
              <a:t>12</a:t>
            </a:r>
            <a:r>
              <a:rPr lang="fr-CA" baseline="0" dirty="0"/>
              <a:t>(H</a:t>
            </a:r>
            <a:r>
              <a:rPr lang="fr-CA" baseline="-25000" dirty="0"/>
              <a:t>2</a:t>
            </a:r>
            <a:r>
              <a:rPr lang="fr-CA" baseline="0" dirty="0"/>
              <a:t>O)</a:t>
            </a:r>
            <a:r>
              <a:rPr lang="fr-CA" baseline="-25000" dirty="0"/>
              <a:t>11</a:t>
            </a:r>
          </a:p>
          <a:p>
            <a:r>
              <a:rPr lang="fr-CA" baseline="0" dirty="0"/>
              <a:t>La formation d’un disaccharide à partir de 2 monosaccharides entraîne la </a:t>
            </a:r>
            <a:r>
              <a:rPr lang="fr-CA" u="sng" baseline="0" dirty="0"/>
              <a:t>perte</a:t>
            </a:r>
            <a:r>
              <a:rPr lang="fr-CA" baseline="0" dirty="0"/>
              <a:t> d’une molécule d’eau. Ce type de réaction est appelé « synthèse par déshydratation ».</a:t>
            </a:r>
          </a:p>
          <a:p>
            <a:r>
              <a:rPr lang="fr-CA" baseline="0" dirty="0"/>
              <a:t>L’opposé, la scission d’un disaccharide en monosaccharides, est une « réaction d’hydrolyse », c’est-à-dire que la liaison entre les monosaccharides est rompue par l’ajout d’une molécule d’eau.</a:t>
            </a:r>
            <a:endParaRPr lang="fr-CA" dirty="0"/>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2</a:t>
            </a:fld>
            <a:endParaRPr lang="en-CA"/>
          </a:p>
        </p:txBody>
      </p:sp>
    </p:spTree>
    <p:extLst>
      <p:ext uri="{BB962C8B-B14F-4D97-AF65-F5344CB8AC3E}">
        <p14:creationId xmlns:p14="http://schemas.microsoft.com/office/powerpoint/2010/main" val="6032394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Les ions calcium sont abondamment utilisés comme messager</a:t>
            </a:r>
            <a:r>
              <a:rPr lang="fr-CA" baseline="0" dirty="0"/>
              <a:t>s pour déclencher diverses réponses intracellulaires. Suite à des signaux spécifiques, le RE lisse  libère les ions calcium dans le cytosol pour déclencher ces réponses. Nous verrons ainsi (objectif 3.5) comment les ions calcium déclenchent la contraction des cellules musculaires et le rôle central que joue leur RE lisse dans le contrôle de ces ions. </a:t>
            </a:r>
            <a:endParaRPr lang="fr-CA" dirty="0"/>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20</a:t>
            </a:fld>
            <a:endParaRPr lang="en-CA"/>
          </a:p>
        </p:txBody>
      </p:sp>
    </p:spTree>
    <p:extLst>
      <p:ext uri="{BB962C8B-B14F-4D97-AF65-F5344CB8AC3E}">
        <p14:creationId xmlns:p14="http://schemas.microsoft.com/office/powerpoint/2010/main" val="33682209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21</a:t>
            </a:fld>
            <a:endParaRPr lang="en-CA"/>
          </a:p>
        </p:txBody>
      </p:sp>
    </p:spTree>
    <p:extLst>
      <p:ext uri="{BB962C8B-B14F-4D97-AF65-F5344CB8AC3E}">
        <p14:creationId xmlns:p14="http://schemas.microsoft.com/office/powerpoint/2010/main" val="25747817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22</a:t>
            </a:fld>
            <a:endParaRPr lang="en-CA"/>
          </a:p>
        </p:txBody>
      </p:sp>
    </p:spTree>
    <p:extLst>
      <p:ext uri="{BB962C8B-B14F-4D97-AF65-F5344CB8AC3E}">
        <p14:creationId xmlns:p14="http://schemas.microsoft.com/office/powerpoint/2010/main" val="40259710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La molécule de collagène est une protéine</a:t>
            </a:r>
            <a:r>
              <a:rPr lang="fr-CA" baseline="0" dirty="0"/>
              <a:t> constituée </a:t>
            </a:r>
            <a:r>
              <a:rPr lang="fr-CA" dirty="0"/>
              <a:t>de trois sous-unités polypeptidiques: trois hélices comptant quelque</a:t>
            </a:r>
            <a:r>
              <a:rPr lang="fr-CA" baseline="0" dirty="0"/>
              <a:t> 1050 </a:t>
            </a:r>
            <a:r>
              <a:rPr lang="fr-CA" dirty="0"/>
              <a:t>acides aminés et tournant l'une autour de l'autre en une super-hélice.</a:t>
            </a:r>
            <a:r>
              <a:rPr lang="fr-CA" baseline="0" dirty="0"/>
              <a:t> La production d’une fibre de collagène consiste ainsi en la synthèse des sous-unités, leur assemblage et leur exportation à l’extérieur de la cellule:</a:t>
            </a:r>
            <a:endParaRPr lang="fr-CA" dirty="0"/>
          </a:p>
          <a:p>
            <a:r>
              <a:rPr lang="fr-CA" dirty="0"/>
              <a:t>Étape 1)</a:t>
            </a:r>
            <a:r>
              <a:rPr lang="fr-CA" baseline="0" dirty="0"/>
              <a:t> Synthèse des sous-unités (polypeptides) de collagène par les ribosomes associés à la membrane du RE rugueux. Les chaînes polypeptidiques sont ainsi directement transférées à l’intérieur des citernes du RE.</a:t>
            </a:r>
          </a:p>
          <a:p>
            <a:r>
              <a:rPr lang="fr-CA" baseline="0" dirty="0"/>
              <a:t>Étape 2) Dans le RE: modifications des chaînes polypeptidiques (pour permettre leur interaction) suivies de leur assemblage en triple-hélices. La molécule ainsi formée est appelée « procollagène » parce qu’elle n’a pas atteint sa forme finale.</a:t>
            </a:r>
          </a:p>
          <a:p>
            <a:r>
              <a:rPr lang="fr-CA" baseline="0" dirty="0"/>
              <a:t>Étape 3) Emballage du procollagène dans les </a:t>
            </a:r>
            <a:r>
              <a:rPr lang="fr-CA" u="sng" baseline="0" dirty="0"/>
              <a:t>vésicules de transport</a:t>
            </a:r>
            <a:r>
              <a:rPr lang="fr-CA" baseline="0" dirty="0"/>
              <a:t> produites par le RE et destinées au complexe golgien.</a:t>
            </a:r>
          </a:p>
          <a:p>
            <a:r>
              <a:rPr lang="fr-CA" baseline="0" dirty="0"/>
              <a:t>Étape 4) Dans le complexe golgien: Modifications additionnelles du procollagène et empaquetage dans les </a:t>
            </a:r>
            <a:r>
              <a:rPr lang="fr-CA" u="sng" baseline="0" dirty="0"/>
              <a:t>vésicules de sécrétion</a:t>
            </a:r>
            <a:r>
              <a:rPr lang="fr-CA" baseline="0" dirty="0"/>
              <a:t> produites par le complexe Golgien.</a:t>
            </a:r>
          </a:p>
          <a:p>
            <a:r>
              <a:rPr lang="fr-CA" baseline="0" dirty="0"/>
              <a:t>Étape 5) Libération du procollagène dans l’espace extracellulaire suite à la fusion des </a:t>
            </a:r>
            <a:r>
              <a:rPr lang="fr-CA" u="none" baseline="0" dirty="0"/>
              <a:t>vésicules de sécrétion </a:t>
            </a:r>
            <a:r>
              <a:rPr lang="fr-CA" baseline="0" dirty="0"/>
              <a:t>avec la membrane plasmique (processus « d’exocytose » du procollagène; voie A sur la figure de la diapo précédente).</a:t>
            </a:r>
          </a:p>
          <a:p>
            <a:r>
              <a:rPr lang="fr-CA" baseline="0" dirty="0"/>
              <a:t>Étape 6) Dans l’espace extracellulaire: dernières transformations du procollagène en collagène mature par des enzymes présentes dans cet espace.</a:t>
            </a:r>
            <a:endParaRPr lang="fr-CA" dirty="0"/>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23</a:t>
            </a:fld>
            <a:endParaRPr lang="en-CA"/>
          </a:p>
        </p:txBody>
      </p:sp>
    </p:spTree>
    <p:extLst>
      <p:ext uri="{BB962C8B-B14F-4D97-AF65-F5344CB8AC3E}">
        <p14:creationId xmlns:p14="http://schemas.microsoft.com/office/powerpoint/2010/main" val="796062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24</a:t>
            </a:fld>
            <a:endParaRPr lang="en-CA"/>
          </a:p>
        </p:txBody>
      </p:sp>
    </p:spTree>
    <p:extLst>
      <p:ext uri="{BB962C8B-B14F-4D97-AF65-F5344CB8AC3E}">
        <p14:creationId xmlns:p14="http://schemas.microsoft.com/office/powerpoint/2010/main" val="26531723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25</a:t>
            </a:fld>
            <a:endParaRPr lang="en-CA"/>
          </a:p>
        </p:txBody>
      </p:sp>
    </p:spTree>
    <p:extLst>
      <p:ext uri="{BB962C8B-B14F-4D97-AF65-F5344CB8AC3E}">
        <p14:creationId xmlns:p14="http://schemas.microsoft.com/office/powerpoint/2010/main" val="36170660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26</a:t>
            </a:fld>
            <a:endParaRPr lang="en-CA"/>
          </a:p>
        </p:txBody>
      </p:sp>
    </p:spTree>
    <p:extLst>
      <p:ext uri="{BB962C8B-B14F-4D97-AF65-F5344CB8AC3E}">
        <p14:creationId xmlns:p14="http://schemas.microsoft.com/office/powerpoint/2010/main" val="25559168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27</a:t>
            </a:fld>
            <a:endParaRPr lang="en-CA"/>
          </a:p>
        </p:txBody>
      </p:sp>
    </p:spTree>
    <p:extLst>
      <p:ext uri="{BB962C8B-B14F-4D97-AF65-F5344CB8AC3E}">
        <p14:creationId xmlns:p14="http://schemas.microsoft.com/office/powerpoint/2010/main" val="16315136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28</a:t>
            </a:fld>
            <a:endParaRPr lang="en-CA"/>
          </a:p>
        </p:txBody>
      </p:sp>
    </p:spTree>
    <p:extLst>
      <p:ext uri="{BB962C8B-B14F-4D97-AF65-F5344CB8AC3E}">
        <p14:creationId xmlns:p14="http://schemas.microsoft.com/office/powerpoint/2010/main" val="18904075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29</a:t>
            </a:fld>
            <a:endParaRPr lang="en-CA"/>
          </a:p>
        </p:txBody>
      </p:sp>
    </p:spTree>
    <p:extLst>
      <p:ext uri="{BB962C8B-B14F-4D97-AF65-F5344CB8AC3E}">
        <p14:creationId xmlns:p14="http://schemas.microsoft.com/office/powerpoint/2010/main" val="39053716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41653" indent="-241653" defTabSz="966612">
              <a:buFontTx/>
              <a:buAutoNum type="arabicParenR"/>
            </a:pPr>
            <a:r>
              <a:rPr lang="fr-CA" dirty="0"/>
              <a:t>Des isomères</a:t>
            </a:r>
            <a:r>
              <a:rPr lang="fr-CA" baseline="0" dirty="0"/>
              <a:t> sont des composés qui ont la même formule moléculaire mais dont la disposition des atomes est différente.</a:t>
            </a:r>
          </a:p>
          <a:p>
            <a:pPr marL="241653" indent="-241653" defTabSz="966612">
              <a:buFontTx/>
              <a:buAutoNum type="arabicParenR"/>
            </a:pPr>
            <a:r>
              <a:rPr lang="fr-CA" baseline="0" dirty="0"/>
              <a:t>Exact!</a:t>
            </a:r>
          </a:p>
          <a:p>
            <a:pPr marL="241653" indent="-241653" defTabSz="966612">
              <a:buFontTx/>
              <a:buAutoNum type="arabicParenR"/>
            </a:pPr>
            <a:r>
              <a:rPr lang="fr-CA" baseline="0" dirty="0"/>
              <a:t>Non! Le désoxyribose (C</a:t>
            </a:r>
            <a:r>
              <a:rPr lang="fr-CA" baseline="-25000" dirty="0"/>
              <a:t>5</a:t>
            </a:r>
            <a:r>
              <a:rPr lang="fr-CA" baseline="0" dirty="0"/>
              <a:t>H</a:t>
            </a:r>
            <a:r>
              <a:rPr lang="fr-CA" baseline="-25000" dirty="0"/>
              <a:t>10</a:t>
            </a:r>
            <a:r>
              <a:rPr lang="fr-CA" baseline="0" dirty="0"/>
              <a:t>O</a:t>
            </a:r>
            <a:r>
              <a:rPr lang="fr-CA" baseline="-25000" dirty="0"/>
              <a:t>4</a:t>
            </a:r>
            <a:r>
              <a:rPr lang="fr-CA" baseline="0" dirty="0"/>
              <a:t>) est un ribose (C</a:t>
            </a:r>
            <a:r>
              <a:rPr lang="fr-CA" baseline="-25000" dirty="0"/>
              <a:t>5</a:t>
            </a:r>
            <a:r>
              <a:rPr lang="fr-CA" baseline="0" dirty="0"/>
              <a:t>H</a:t>
            </a:r>
            <a:r>
              <a:rPr lang="fr-CA" baseline="-25000" dirty="0"/>
              <a:t>10</a:t>
            </a:r>
            <a:r>
              <a:rPr lang="fr-CA" baseline="0" dirty="0"/>
              <a:t>O</a:t>
            </a:r>
            <a:r>
              <a:rPr lang="fr-CA" baseline="-25000" dirty="0"/>
              <a:t>5</a:t>
            </a:r>
            <a:r>
              <a:rPr lang="fr-CA" baseline="0" dirty="0"/>
              <a:t>) dont un groupement –OH a été remplacé par un hydrogène. Ils n’ont donc pas la même formule moléculaire. Notez que le désoxyribose est une exception à la formule générale des monosaccharides </a:t>
            </a:r>
            <a:r>
              <a:rPr lang="fr-CA" sz="1100" dirty="0"/>
              <a:t>(CH</a:t>
            </a:r>
            <a:r>
              <a:rPr lang="fr-CA" sz="1100" baseline="-25000" dirty="0"/>
              <a:t>2</a:t>
            </a:r>
            <a:r>
              <a:rPr lang="fr-CA" sz="1100" dirty="0"/>
              <a:t>O)</a:t>
            </a:r>
            <a:r>
              <a:rPr lang="fr-CA" sz="1100" baseline="-25000" dirty="0"/>
              <a:t>n.</a:t>
            </a:r>
            <a:endParaRPr lang="fr-CA" sz="1300" dirty="0"/>
          </a:p>
          <a:p>
            <a:pPr marL="241653" indent="-241653" defTabSz="966612">
              <a:buFontTx/>
              <a:buAutoNum type="arabicParenR"/>
            </a:pPr>
            <a:r>
              <a:rPr lang="fr-CA" dirty="0"/>
              <a:t>Un polymère est une macromolécule formée d’unités</a:t>
            </a:r>
            <a:r>
              <a:rPr lang="fr-CA" baseline="0" dirty="0"/>
              <a:t> structurales identiques. </a:t>
            </a:r>
          </a:p>
          <a:p>
            <a:pPr marL="241653" indent="-241653" defTabSz="966612">
              <a:buFontTx/>
              <a:buAutoNum type="arabicParenR"/>
            </a:pPr>
            <a:r>
              <a:rPr lang="fr-CA" baseline="0" dirty="0"/>
              <a:t>Une molécule de glycogène contient en moyenne quelque 20,000 à 30,000 unités de glucose!</a:t>
            </a:r>
            <a:endParaRPr lang="fr-CA" dirty="0"/>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3</a:t>
            </a:fld>
            <a:endParaRPr lang="en-CA"/>
          </a:p>
        </p:txBody>
      </p:sp>
    </p:spTree>
    <p:extLst>
      <p:ext uri="{BB962C8B-B14F-4D97-AF65-F5344CB8AC3E}">
        <p14:creationId xmlns:p14="http://schemas.microsoft.com/office/powerpoint/2010/main" val="8863846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30</a:t>
            </a:fld>
            <a:endParaRPr lang="en-CA"/>
          </a:p>
        </p:txBody>
      </p:sp>
    </p:spTree>
    <p:extLst>
      <p:ext uri="{BB962C8B-B14F-4D97-AF65-F5344CB8AC3E}">
        <p14:creationId xmlns:p14="http://schemas.microsoft.com/office/powerpoint/2010/main" val="103246593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31</a:t>
            </a:fld>
            <a:endParaRPr lang="en-CA"/>
          </a:p>
        </p:txBody>
      </p:sp>
    </p:spTree>
    <p:extLst>
      <p:ext uri="{BB962C8B-B14F-4D97-AF65-F5344CB8AC3E}">
        <p14:creationId xmlns:p14="http://schemas.microsoft.com/office/powerpoint/2010/main" val="32418357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latin typeface="Times New Roman" panose="02020603050405020304" pitchFamily="18" charset="0"/>
                <a:cs typeface="Times New Roman" panose="02020603050405020304" pitchFamily="18" charset="0"/>
              </a:rPr>
              <a:t>Ce sont les précurseurs des globules rouges qui se reproduisent (dans la moelle osseuse rouge).</a:t>
            </a:r>
            <a:r>
              <a:rPr lang="fr-CA" baseline="0" dirty="0">
                <a:latin typeface="Times New Roman" panose="02020603050405020304" pitchFamily="18" charset="0"/>
                <a:cs typeface="Times New Roman" panose="02020603050405020304" pitchFamily="18" charset="0"/>
              </a:rPr>
              <a:t> Au bout de plusieurs générations, les cellules filles </a:t>
            </a:r>
            <a:r>
              <a:rPr lang="fr-CA" dirty="0">
                <a:latin typeface="Times New Roman" panose="02020603050405020304" pitchFamily="18" charset="0"/>
                <a:cs typeface="Times New Roman" panose="02020603050405020304" pitchFamily="18" charset="0"/>
              </a:rPr>
              <a:t>perdent leur noyau avant leur maturation finale en globules rouges. Sans</a:t>
            </a:r>
            <a:r>
              <a:rPr lang="fr-CA" baseline="0" dirty="0">
                <a:latin typeface="Times New Roman" panose="02020603050405020304" pitchFamily="18" charset="0"/>
                <a:cs typeface="Times New Roman" panose="02020603050405020304" pitchFamily="18" charset="0"/>
              </a:rPr>
              <a:t> noyau, ceux-ci ne peuvent plus se multiplier. Ils ne peuvent pas non plus synthétiser de nouvelles protéines, ne serait-ce que pour remplacer les anciennes qui deviennent graduellement non-fonctionnelles. Pour cette raison, le temps de vie d’un globule rouge est relativement court, environ 120 jours.</a:t>
            </a:r>
            <a:endParaRPr lang="fr-CA"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32</a:t>
            </a:fld>
            <a:endParaRPr lang="en-CA"/>
          </a:p>
        </p:txBody>
      </p:sp>
    </p:spTree>
    <p:extLst>
      <p:ext uri="{BB962C8B-B14F-4D97-AF65-F5344CB8AC3E}">
        <p14:creationId xmlns:p14="http://schemas.microsoft.com/office/powerpoint/2010/main" val="318650964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33</a:t>
            </a:fld>
            <a:endParaRPr lang="en-CA"/>
          </a:p>
        </p:txBody>
      </p:sp>
    </p:spTree>
    <p:extLst>
      <p:ext uri="{BB962C8B-B14F-4D97-AF65-F5344CB8AC3E}">
        <p14:creationId xmlns:p14="http://schemas.microsoft.com/office/powerpoint/2010/main" val="3905348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4</a:t>
            </a:fld>
            <a:endParaRPr lang="en-CA"/>
          </a:p>
        </p:txBody>
      </p:sp>
    </p:spTree>
    <p:extLst>
      <p:ext uri="{BB962C8B-B14F-4D97-AF65-F5344CB8AC3E}">
        <p14:creationId xmlns:p14="http://schemas.microsoft.com/office/powerpoint/2010/main" val="42432856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5</a:t>
            </a:fld>
            <a:endParaRPr lang="en-CA"/>
          </a:p>
        </p:txBody>
      </p:sp>
    </p:spTree>
    <p:extLst>
      <p:ext uri="{BB962C8B-B14F-4D97-AF65-F5344CB8AC3E}">
        <p14:creationId xmlns:p14="http://schemas.microsoft.com/office/powerpoint/2010/main" val="2228786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Le groupement phosphate confère</a:t>
            </a:r>
            <a:r>
              <a:rPr lang="fr-CA" baseline="0" dirty="0"/>
              <a:t> aux phospholipides deux régions distinctes: une région (</a:t>
            </a:r>
            <a:r>
              <a:rPr lang="fr-CA" i="1" baseline="0" dirty="0"/>
              <a:t>queue</a:t>
            </a:r>
            <a:r>
              <a:rPr lang="fr-CA" i="0" baseline="0" dirty="0"/>
              <a:t>)</a:t>
            </a:r>
            <a:r>
              <a:rPr lang="fr-CA" i="1" baseline="0" dirty="0"/>
              <a:t> </a:t>
            </a:r>
            <a:r>
              <a:rPr lang="fr-CA" baseline="0" dirty="0"/>
              <a:t>non-polaire constituée des 2 chaînes d’acides gras et une extrémité (</a:t>
            </a:r>
            <a:r>
              <a:rPr lang="fr-CA" i="1" baseline="0" dirty="0"/>
              <a:t>tête</a:t>
            </a:r>
            <a:r>
              <a:rPr lang="fr-CA" i="0" baseline="0" dirty="0"/>
              <a:t>) polaire, le </a:t>
            </a:r>
            <a:r>
              <a:rPr lang="fr-CA" baseline="0" dirty="0"/>
              <a:t>groupement phosphate, qui lui permet d’interagir avec d’autres molécules polaires dont les molécules d’eau. C’est cette propriété unique qui permet la construction de toutes les membranes cellulaires.</a:t>
            </a:r>
            <a:endParaRPr lang="fr-CA" dirty="0"/>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6</a:t>
            </a:fld>
            <a:endParaRPr lang="en-CA"/>
          </a:p>
        </p:txBody>
      </p:sp>
    </p:spTree>
    <p:extLst>
      <p:ext uri="{BB962C8B-B14F-4D97-AF65-F5344CB8AC3E}">
        <p14:creationId xmlns:p14="http://schemas.microsoft.com/office/powerpoint/2010/main" val="10111859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41653" indent="-241653">
              <a:buAutoNum type="arabicParenR"/>
            </a:pPr>
            <a:r>
              <a:rPr lang="fr-CA" baseline="0" dirty="0"/>
              <a:t>Faux. La majeure partie du cholestérol utilisé par l’organisme est produite par le foie. Des régimes alimentaires riches en cholestérol (produits laitiers, œufs, viandes) peuvent constituer une autre source appréciable, cependant.</a:t>
            </a:r>
          </a:p>
          <a:p>
            <a:pPr marL="241653" indent="-241653">
              <a:buAutoNum type="arabicParenR"/>
            </a:pPr>
            <a:r>
              <a:rPr lang="fr-CA" baseline="0" dirty="0"/>
              <a:t>Faux. Le cholestérol n’est </a:t>
            </a:r>
            <a:r>
              <a:rPr lang="fr-CA" u="sng" baseline="0" dirty="0"/>
              <a:t>pas</a:t>
            </a:r>
            <a:r>
              <a:rPr lang="fr-CA" u="none" baseline="0" dirty="0"/>
              <a:t> une source d’énergie. Le surplus de cholestérol est excrété dans les intestins, principalement sous forme de sels biliaires.</a:t>
            </a:r>
            <a:endParaRPr lang="fr-CA" baseline="0" dirty="0"/>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7</a:t>
            </a:fld>
            <a:endParaRPr lang="en-CA"/>
          </a:p>
        </p:txBody>
      </p:sp>
    </p:spTree>
    <p:extLst>
      <p:ext uri="{BB962C8B-B14F-4D97-AF65-F5344CB8AC3E}">
        <p14:creationId xmlns:p14="http://schemas.microsoft.com/office/powerpoint/2010/main" val="10111859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4E0D98BE-3B77-4D23-95D5-401CDFD439BC}" type="slidenum">
              <a:rPr lang="en-CA" smtClean="0"/>
              <a:pPr/>
              <a:t>8</a:t>
            </a:fld>
            <a:endParaRPr lang="en-CA"/>
          </a:p>
        </p:txBody>
      </p:sp>
      <p:sp>
        <p:nvSpPr>
          <p:cNvPr id="36867" name="Rectangle 2"/>
          <p:cNvSpPr>
            <a:spLocks noGrp="1" noRot="1" noChangeAspect="1" noChangeArrowheads="1" noTextEdit="1"/>
          </p:cNvSpPr>
          <p:nvPr>
            <p:ph type="sldImg"/>
          </p:nvPr>
        </p:nvSpPr>
        <p:spPr>
          <a:xfrm>
            <a:off x="1258888" y="720725"/>
            <a:ext cx="4800600" cy="3600450"/>
          </a:xfrm>
          <a:ln/>
        </p:spPr>
      </p:sp>
      <p:sp>
        <p:nvSpPr>
          <p:cNvPr id="36868" name="Rectangle 3"/>
          <p:cNvSpPr>
            <a:spLocks noGrp="1" noChangeArrowheads="1"/>
          </p:cNvSpPr>
          <p:nvPr>
            <p:ph type="body" idx="1"/>
          </p:nvPr>
        </p:nvSpPr>
        <p:spPr>
          <a:noFill/>
          <a:ln/>
        </p:spPr>
        <p:txBody>
          <a:bodyPr/>
          <a:lstStyle/>
          <a:p>
            <a:pPr eaLnBrk="1" hangingPunct="1"/>
            <a:r>
              <a:rPr lang="fr-CA"/>
              <a:t> </a:t>
            </a:r>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pPr>
              <a:defRPr/>
            </a:pPr>
            <a:fld id="{0D61BAEE-60D0-4618-A540-1C52A58FB561}" type="slidenum">
              <a:rPr lang="en-CA" smtClean="0"/>
              <a:pPr>
                <a:defRPr/>
              </a:pPr>
              <a:t>9</a:t>
            </a:fld>
            <a:endParaRPr lang="en-CA"/>
          </a:p>
        </p:txBody>
      </p:sp>
    </p:spTree>
    <p:extLst>
      <p:ext uri="{BB962C8B-B14F-4D97-AF65-F5344CB8AC3E}">
        <p14:creationId xmlns:p14="http://schemas.microsoft.com/office/powerpoint/2010/main" val="27369529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98450" y="977900"/>
            <a:ext cx="4059238" cy="50561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10088" y="977900"/>
            <a:ext cx="4059237" cy="50561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 y="261938"/>
            <a:ext cx="8610600" cy="609600"/>
          </a:xfrm>
        </p:spPr>
        <p:txBody>
          <a:bodyPr/>
          <a:lstStyle/>
          <a:p>
            <a:r>
              <a:rPr lang="en-US"/>
              <a:t>Click to edit Master title style</a:t>
            </a:r>
          </a:p>
        </p:txBody>
      </p:sp>
      <p:sp>
        <p:nvSpPr>
          <p:cNvPr id="3" name="Text Placeholder 2"/>
          <p:cNvSpPr>
            <a:spLocks noGrp="1"/>
          </p:cNvSpPr>
          <p:nvPr>
            <p:ph type="body" sz="half" idx="1"/>
          </p:nvPr>
        </p:nvSpPr>
        <p:spPr>
          <a:xfrm>
            <a:off x="298450" y="977900"/>
            <a:ext cx="4059238" cy="50561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10088" y="977900"/>
            <a:ext cx="4059237" cy="50561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298450" y="261938"/>
            <a:ext cx="8616950" cy="57721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4 Content">
    <p:spTree>
      <p:nvGrpSpPr>
        <p:cNvPr id="1" name=""/>
        <p:cNvGrpSpPr/>
        <p:nvPr/>
      </p:nvGrpSpPr>
      <p:grpSpPr>
        <a:xfrm>
          <a:off x="0" y="0"/>
          <a:ext cx="0" cy="0"/>
          <a:chOff x="0" y="0"/>
          <a:chExt cx="0" cy="0"/>
        </a:xfrm>
      </p:grpSpPr>
      <p:sp>
        <p:nvSpPr>
          <p:cNvPr id="2" name="Title 1"/>
          <p:cNvSpPr>
            <a:spLocks noGrp="1"/>
          </p:cNvSpPr>
          <p:nvPr>
            <p:ph type="title" sz="quarter"/>
          </p:nvPr>
        </p:nvSpPr>
        <p:spPr>
          <a:xfrm>
            <a:off x="304800" y="261938"/>
            <a:ext cx="8610600" cy="609600"/>
          </a:xfrm>
        </p:spPr>
        <p:txBody>
          <a:bodyPr/>
          <a:lstStyle/>
          <a:p>
            <a:r>
              <a:rPr lang="en-US"/>
              <a:t>Click to edit Master title style</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04800" y="261938"/>
            <a:ext cx="8610600" cy="6096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298450" y="977900"/>
            <a:ext cx="8270875" cy="505618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7813" name="Line 5"/>
          <p:cNvSpPr>
            <a:spLocks noChangeShapeType="1"/>
          </p:cNvSpPr>
          <p:nvPr userDrawn="1"/>
        </p:nvSpPr>
        <p:spPr bwMode="auto">
          <a:xfrm>
            <a:off x="298450" y="173038"/>
            <a:ext cx="8586788" cy="0"/>
          </a:xfrm>
          <a:prstGeom prst="line">
            <a:avLst/>
          </a:prstGeom>
          <a:noFill/>
          <a:ln w="38100">
            <a:solidFill>
              <a:srgbClr val="D9E30D"/>
            </a:solidFill>
            <a:round/>
            <a:headEnd/>
            <a:tailEnd/>
          </a:ln>
          <a:effectLst/>
        </p:spPr>
        <p:txBody>
          <a:bodyPr anchor="ctr"/>
          <a:lstStyle/>
          <a:p>
            <a:pPr>
              <a:defRPr/>
            </a:pPr>
            <a:endParaRPr lang="en-US"/>
          </a:p>
        </p:txBody>
      </p:sp>
      <p:sp>
        <p:nvSpPr>
          <p:cNvPr id="247814" name="Line 6"/>
          <p:cNvSpPr>
            <a:spLocks noChangeShapeType="1"/>
          </p:cNvSpPr>
          <p:nvPr userDrawn="1"/>
        </p:nvSpPr>
        <p:spPr bwMode="auto">
          <a:xfrm>
            <a:off x="293688" y="139700"/>
            <a:ext cx="8586787" cy="0"/>
          </a:xfrm>
          <a:prstGeom prst="line">
            <a:avLst/>
          </a:prstGeom>
          <a:noFill/>
          <a:ln w="19050">
            <a:solidFill>
              <a:schemeClr val="tx1"/>
            </a:solidFill>
            <a:round/>
            <a:headEnd/>
            <a:tailEnd/>
          </a:ln>
          <a:effectLst/>
        </p:spPr>
        <p:txBody>
          <a:bodyPr anchor="ctr"/>
          <a:lstStyle/>
          <a:p>
            <a:pPr>
              <a:defRPr/>
            </a:pPr>
            <a:endParaRPr lang="en-US"/>
          </a:p>
        </p:txBody>
      </p:sp>
    </p:spTree>
  </p:cSld>
  <p:clrMap bg1="lt1" tx1="dk1" bg2="lt2" tx2="dk2" accent1="accent1" accent2="accent2" accent3="accent3" accent4="accent4" accent5="accent5" accent6="accent6" hlink="hlink" folHlink="folHlink"/>
  <p:sldLayoutIdLst>
    <p:sldLayoutId id="2147483711" r:id="rId1"/>
    <p:sldLayoutId id="2147483713" r:id="rId2"/>
    <p:sldLayoutId id="2147483721" r:id="rId3"/>
    <p:sldLayoutId id="2147483722" r:id="rId4"/>
    <p:sldLayoutId id="2147483723" r:id="rId5"/>
  </p:sldLayoutIdLst>
  <p:txStyles>
    <p:titleStyle>
      <a:lvl1pPr algn="l" rtl="0" eaLnBrk="0" fontAlgn="base" hangingPunct="0">
        <a:spcBef>
          <a:spcPct val="0"/>
        </a:spcBef>
        <a:spcAft>
          <a:spcPct val="0"/>
        </a:spcAft>
        <a:defRPr sz="3000" b="1">
          <a:solidFill>
            <a:srgbClr val="0989C9"/>
          </a:solidFill>
          <a:latin typeface="+mj-lt"/>
          <a:ea typeface="+mj-ea"/>
          <a:cs typeface="+mj-cs"/>
        </a:defRPr>
      </a:lvl1pPr>
      <a:lvl2pPr algn="l" rtl="0" eaLnBrk="0" fontAlgn="base" hangingPunct="0">
        <a:spcBef>
          <a:spcPct val="0"/>
        </a:spcBef>
        <a:spcAft>
          <a:spcPct val="0"/>
        </a:spcAft>
        <a:defRPr sz="3000" b="1">
          <a:solidFill>
            <a:srgbClr val="0989C9"/>
          </a:solidFill>
          <a:latin typeface="Arial" charset="0"/>
        </a:defRPr>
      </a:lvl2pPr>
      <a:lvl3pPr algn="l" rtl="0" eaLnBrk="0" fontAlgn="base" hangingPunct="0">
        <a:spcBef>
          <a:spcPct val="0"/>
        </a:spcBef>
        <a:spcAft>
          <a:spcPct val="0"/>
        </a:spcAft>
        <a:defRPr sz="3000" b="1">
          <a:solidFill>
            <a:srgbClr val="0989C9"/>
          </a:solidFill>
          <a:latin typeface="Arial" charset="0"/>
        </a:defRPr>
      </a:lvl3pPr>
      <a:lvl4pPr algn="l" rtl="0" eaLnBrk="0" fontAlgn="base" hangingPunct="0">
        <a:spcBef>
          <a:spcPct val="0"/>
        </a:spcBef>
        <a:spcAft>
          <a:spcPct val="0"/>
        </a:spcAft>
        <a:defRPr sz="3000" b="1">
          <a:solidFill>
            <a:srgbClr val="0989C9"/>
          </a:solidFill>
          <a:latin typeface="Arial" charset="0"/>
        </a:defRPr>
      </a:lvl4pPr>
      <a:lvl5pPr algn="l" rtl="0" eaLnBrk="0" fontAlgn="base" hangingPunct="0">
        <a:spcBef>
          <a:spcPct val="0"/>
        </a:spcBef>
        <a:spcAft>
          <a:spcPct val="0"/>
        </a:spcAft>
        <a:defRPr sz="3000" b="1">
          <a:solidFill>
            <a:srgbClr val="0989C9"/>
          </a:solidFill>
          <a:latin typeface="Arial" charset="0"/>
        </a:defRPr>
      </a:lvl5pPr>
      <a:lvl6pPr marL="457200" algn="l" rtl="0" fontAlgn="base">
        <a:spcBef>
          <a:spcPct val="0"/>
        </a:spcBef>
        <a:spcAft>
          <a:spcPct val="0"/>
        </a:spcAft>
        <a:defRPr sz="3000" b="1">
          <a:solidFill>
            <a:srgbClr val="0989C9"/>
          </a:solidFill>
          <a:latin typeface="Arial" charset="0"/>
        </a:defRPr>
      </a:lvl6pPr>
      <a:lvl7pPr marL="914400" algn="l" rtl="0" fontAlgn="base">
        <a:spcBef>
          <a:spcPct val="0"/>
        </a:spcBef>
        <a:spcAft>
          <a:spcPct val="0"/>
        </a:spcAft>
        <a:defRPr sz="3000" b="1">
          <a:solidFill>
            <a:srgbClr val="0989C9"/>
          </a:solidFill>
          <a:latin typeface="Arial" charset="0"/>
        </a:defRPr>
      </a:lvl7pPr>
      <a:lvl8pPr marL="1371600" algn="l" rtl="0" fontAlgn="base">
        <a:spcBef>
          <a:spcPct val="0"/>
        </a:spcBef>
        <a:spcAft>
          <a:spcPct val="0"/>
        </a:spcAft>
        <a:defRPr sz="3000" b="1">
          <a:solidFill>
            <a:srgbClr val="0989C9"/>
          </a:solidFill>
          <a:latin typeface="Arial" charset="0"/>
        </a:defRPr>
      </a:lvl8pPr>
      <a:lvl9pPr marL="1828800" algn="l" rtl="0" fontAlgn="base">
        <a:spcBef>
          <a:spcPct val="0"/>
        </a:spcBef>
        <a:spcAft>
          <a:spcPct val="0"/>
        </a:spcAft>
        <a:defRPr sz="3000" b="1">
          <a:solidFill>
            <a:srgbClr val="0989C9"/>
          </a:solidFill>
          <a:latin typeface="Arial" charset="0"/>
        </a:defRPr>
      </a:lvl9pPr>
    </p:titleStyle>
    <p:bodyStyle>
      <a:lvl1pPr marL="231775" indent="-231775" algn="l" rtl="0" eaLnBrk="0" fontAlgn="base" hangingPunct="0">
        <a:spcBef>
          <a:spcPct val="0"/>
        </a:spcBef>
        <a:spcAft>
          <a:spcPct val="50000"/>
        </a:spcAft>
        <a:buClr>
          <a:srgbClr val="0989C9"/>
        </a:buClr>
        <a:buSzPct val="60000"/>
        <a:buFont typeface="Wingdings" pitchFamily="2" charset="2"/>
        <a:buChar char="§"/>
        <a:defRPr sz="3000">
          <a:solidFill>
            <a:schemeClr val="tx1"/>
          </a:solidFill>
          <a:latin typeface="+mn-lt"/>
          <a:ea typeface="+mn-ea"/>
          <a:cs typeface="+mn-cs"/>
        </a:defRPr>
      </a:lvl1pPr>
      <a:lvl2pPr marL="742950" indent="-285750" algn="l" rtl="0" eaLnBrk="0" fontAlgn="base" hangingPunct="0">
        <a:spcBef>
          <a:spcPct val="0"/>
        </a:spcBef>
        <a:spcAft>
          <a:spcPct val="50000"/>
        </a:spcAft>
        <a:buClr>
          <a:srgbClr val="0989C9"/>
        </a:buClr>
        <a:buSzPct val="60000"/>
        <a:buFont typeface="Wingdings" pitchFamily="2" charset="2"/>
        <a:buChar char="§"/>
        <a:defRPr sz="2800">
          <a:solidFill>
            <a:schemeClr val="tx1"/>
          </a:solidFill>
          <a:latin typeface="+mn-lt"/>
        </a:defRPr>
      </a:lvl2pPr>
      <a:lvl3pPr marL="1143000" indent="-228600" algn="l" rtl="0" eaLnBrk="0" fontAlgn="base" hangingPunct="0">
        <a:spcBef>
          <a:spcPct val="0"/>
        </a:spcBef>
        <a:spcAft>
          <a:spcPct val="50000"/>
        </a:spcAft>
        <a:buClr>
          <a:srgbClr val="0989C9"/>
        </a:buClr>
        <a:buSzPct val="60000"/>
        <a:buFont typeface="Wingdings" pitchFamily="2" charset="2"/>
        <a:buChar char="§"/>
        <a:defRPr sz="2800">
          <a:solidFill>
            <a:schemeClr val="tx1"/>
          </a:solidFill>
          <a:latin typeface="+mn-lt"/>
        </a:defRPr>
      </a:lvl3pPr>
      <a:lvl4pPr marL="1600200" indent="-228600" algn="l" rtl="0" eaLnBrk="0" fontAlgn="base" hangingPunct="0">
        <a:spcBef>
          <a:spcPct val="0"/>
        </a:spcBef>
        <a:spcAft>
          <a:spcPct val="50000"/>
        </a:spcAft>
        <a:buClr>
          <a:srgbClr val="0989C9"/>
        </a:buClr>
        <a:buSzPct val="60000"/>
        <a:buFont typeface="Wingdings" pitchFamily="2" charset="2"/>
        <a:buChar char="§"/>
        <a:defRPr sz="2800">
          <a:solidFill>
            <a:schemeClr val="tx1"/>
          </a:solidFill>
          <a:latin typeface="+mn-lt"/>
        </a:defRPr>
      </a:lvl4pPr>
      <a:lvl5pPr marL="2057400" indent="-228600" algn="l" rtl="0" eaLnBrk="0" fontAlgn="base" hangingPunct="0">
        <a:spcBef>
          <a:spcPct val="0"/>
        </a:spcBef>
        <a:spcAft>
          <a:spcPct val="50000"/>
        </a:spcAft>
        <a:buClr>
          <a:srgbClr val="0989C9"/>
        </a:buClr>
        <a:buSzPct val="60000"/>
        <a:buFont typeface="Wingdings" pitchFamily="2" charset="2"/>
        <a:buChar char="§"/>
        <a:defRPr sz="2800">
          <a:solidFill>
            <a:schemeClr val="tx1"/>
          </a:solidFill>
          <a:latin typeface="+mn-lt"/>
        </a:defRPr>
      </a:lvl5pPr>
      <a:lvl6pPr marL="2514600" indent="-228600" algn="l" rtl="0" fontAlgn="base">
        <a:spcBef>
          <a:spcPct val="0"/>
        </a:spcBef>
        <a:spcAft>
          <a:spcPct val="50000"/>
        </a:spcAft>
        <a:buClr>
          <a:srgbClr val="0989C9"/>
        </a:buClr>
        <a:buSzPct val="60000"/>
        <a:buFont typeface="Wingdings" pitchFamily="2" charset="2"/>
        <a:buChar char="§"/>
        <a:defRPr sz="2800">
          <a:solidFill>
            <a:schemeClr val="tx1"/>
          </a:solidFill>
          <a:latin typeface="+mn-lt"/>
        </a:defRPr>
      </a:lvl6pPr>
      <a:lvl7pPr marL="2971800" indent="-228600" algn="l" rtl="0" fontAlgn="base">
        <a:spcBef>
          <a:spcPct val="0"/>
        </a:spcBef>
        <a:spcAft>
          <a:spcPct val="50000"/>
        </a:spcAft>
        <a:buClr>
          <a:srgbClr val="0989C9"/>
        </a:buClr>
        <a:buSzPct val="60000"/>
        <a:buFont typeface="Wingdings" pitchFamily="2" charset="2"/>
        <a:buChar char="§"/>
        <a:defRPr sz="2800">
          <a:solidFill>
            <a:schemeClr val="tx1"/>
          </a:solidFill>
          <a:latin typeface="+mn-lt"/>
        </a:defRPr>
      </a:lvl7pPr>
      <a:lvl8pPr marL="3429000" indent="-228600" algn="l" rtl="0" fontAlgn="base">
        <a:spcBef>
          <a:spcPct val="0"/>
        </a:spcBef>
        <a:spcAft>
          <a:spcPct val="50000"/>
        </a:spcAft>
        <a:buClr>
          <a:srgbClr val="0989C9"/>
        </a:buClr>
        <a:buSzPct val="60000"/>
        <a:buFont typeface="Wingdings" pitchFamily="2" charset="2"/>
        <a:buChar char="§"/>
        <a:defRPr sz="2800">
          <a:solidFill>
            <a:schemeClr val="tx1"/>
          </a:solidFill>
          <a:latin typeface="+mn-lt"/>
        </a:defRPr>
      </a:lvl8pPr>
      <a:lvl9pPr marL="3886200" indent="-228600" algn="l" rtl="0" fontAlgn="base">
        <a:spcBef>
          <a:spcPct val="0"/>
        </a:spcBef>
        <a:spcAft>
          <a:spcPct val="50000"/>
        </a:spcAft>
        <a:buClr>
          <a:srgbClr val="0989C9"/>
        </a:buClr>
        <a:buSzPct val="60000"/>
        <a:buFont typeface="Wingdings" pitchFamily="2" charset="2"/>
        <a:buChar char="§"/>
        <a:defRPr sz="28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media.pearsoncmg.com/intl/streaming/erpi/etext/erpi_marieb_4e/apflix/tourofananimalcell_vf.mp4"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0.jpeg"/></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0.xml"/><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3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ext Box 2"/>
          <p:cNvSpPr txBox="1">
            <a:spLocks noChangeArrowheads="1"/>
          </p:cNvSpPr>
          <p:nvPr/>
        </p:nvSpPr>
        <p:spPr bwMode="auto">
          <a:xfrm>
            <a:off x="276225" y="285750"/>
            <a:ext cx="4310063" cy="523875"/>
          </a:xfrm>
          <a:prstGeom prst="rect">
            <a:avLst/>
          </a:prstGeom>
          <a:noFill/>
          <a:ln w="9525">
            <a:noFill/>
            <a:miter lim="800000"/>
            <a:headEnd/>
            <a:tailEnd/>
          </a:ln>
        </p:spPr>
        <p:txBody>
          <a:bodyPr>
            <a:spAutoFit/>
          </a:bodyPr>
          <a:lstStyle/>
          <a:p>
            <a:pPr eaLnBrk="1" hangingPunct="1">
              <a:defRPr/>
            </a:pPr>
            <a:r>
              <a:rPr lang="fr-CA" sz="2800" b="1" dirty="0">
                <a:solidFill>
                  <a:srgbClr val="3333FF"/>
                </a:solidFill>
                <a:latin typeface="+mj-lt"/>
              </a:rPr>
              <a:t>1.1  </a:t>
            </a:r>
            <a:r>
              <a:rPr lang="fr-CA" sz="2800" b="1" u="sng" dirty="0">
                <a:solidFill>
                  <a:srgbClr val="3333FF"/>
                </a:solidFill>
                <a:latin typeface="+mj-lt"/>
              </a:rPr>
              <a:t>LES MOLÉCULES</a:t>
            </a:r>
            <a:endParaRPr lang="en-US" sz="2800" b="1" u="sng" dirty="0">
              <a:solidFill>
                <a:srgbClr val="3333FF"/>
              </a:solidFill>
              <a:latin typeface="+mj-lt"/>
            </a:endParaRPr>
          </a:p>
        </p:txBody>
      </p:sp>
      <p:sp>
        <p:nvSpPr>
          <p:cNvPr id="506883" name="Text Box 3"/>
          <p:cNvSpPr txBox="1">
            <a:spLocks noChangeArrowheads="1"/>
          </p:cNvSpPr>
          <p:nvPr/>
        </p:nvSpPr>
        <p:spPr bwMode="auto">
          <a:xfrm>
            <a:off x="1038225" y="903288"/>
            <a:ext cx="7348538" cy="3433762"/>
          </a:xfrm>
          <a:prstGeom prst="rect">
            <a:avLst/>
          </a:prstGeom>
          <a:noFill/>
          <a:ln w="9525">
            <a:solidFill>
              <a:srgbClr val="3333FF"/>
            </a:solidFill>
            <a:miter lim="800000"/>
            <a:headEnd/>
            <a:tailEnd/>
          </a:ln>
          <a:effectLst/>
        </p:spPr>
        <p:txBody>
          <a:bodyPr>
            <a:spAutoFit/>
          </a:bodyPr>
          <a:lstStyle/>
          <a:p>
            <a:pPr marL="179388" indent="-179388" eaLnBrk="1" hangingPunct="1">
              <a:spcAft>
                <a:spcPts val="0"/>
              </a:spcAft>
              <a:defRPr/>
            </a:pPr>
            <a:r>
              <a:rPr lang="fr-CA" sz="2000" b="1" dirty="0">
                <a:solidFill>
                  <a:srgbClr val="3333FF"/>
                </a:solidFill>
                <a:latin typeface="Arial" charset="0"/>
              </a:rPr>
              <a:t>1.1.1  Composés organiques vs inorganiques</a:t>
            </a:r>
            <a:endParaRPr lang="fr-CA" sz="1200" b="1" dirty="0">
              <a:latin typeface="Arial" charset="0"/>
            </a:endParaRPr>
          </a:p>
          <a:p>
            <a:pPr marL="900113" lvl="2" indent="-179388">
              <a:spcBef>
                <a:spcPts val="600"/>
              </a:spcBef>
              <a:buFontTx/>
              <a:buChar char="•"/>
              <a:defRPr/>
            </a:pPr>
            <a:r>
              <a:rPr lang="fr-CA" b="1" dirty="0">
                <a:latin typeface="Arial" charset="0"/>
              </a:rPr>
              <a:t>Composés inorganiques</a:t>
            </a:r>
          </a:p>
          <a:p>
            <a:pPr marL="1077913" lvl="3" indent="-177800">
              <a:buFont typeface="Arial" charset="0"/>
              <a:buChar char="−"/>
              <a:defRPr/>
            </a:pPr>
            <a:r>
              <a:rPr lang="fr-CA" sz="1600" dirty="0">
                <a:latin typeface="Arial" charset="0"/>
              </a:rPr>
              <a:t>Ne contiennent généralement pas de carbone</a:t>
            </a:r>
          </a:p>
          <a:p>
            <a:pPr marL="1077913" lvl="3" indent="-177800">
              <a:buFont typeface="Arial" charset="0"/>
              <a:buChar char="−"/>
              <a:defRPr/>
            </a:pPr>
            <a:r>
              <a:rPr lang="fr-CA" sz="1600" dirty="0">
                <a:latin typeface="Arial" charset="0"/>
                <a:cs typeface="Arial" charset="0"/>
              </a:rPr>
              <a:t>Ex.: eau, sels, nombreux acides et bases</a:t>
            </a:r>
            <a:endParaRPr lang="fr-CA" sz="1600" b="1" dirty="0">
              <a:latin typeface="Arial" charset="0"/>
            </a:endParaRPr>
          </a:p>
          <a:p>
            <a:pPr marL="900113" indent="-179388" eaLnBrk="1" hangingPunct="1">
              <a:spcBef>
                <a:spcPct val="40000"/>
              </a:spcBef>
              <a:buFontTx/>
              <a:buChar char="•"/>
              <a:defRPr/>
            </a:pPr>
            <a:r>
              <a:rPr lang="fr-CA" b="1" dirty="0">
                <a:latin typeface="Arial" charset="0"/>
              </a:rPr>
              <a:t>Composés organiques</a:t>
            </a:r>
            <a:r>
              <a:rPr lang="fr-CA" dirty="0">
                <a:latin typeface="Arial" charset="0"/>
              </a:rPr>
              <a:t> </a:t>
            </a:r>
          </a:p>
          <a:p>
            <a:pPr marL="1077913" lvl="1" indent="-177800" eaLnBrk="1" hangingPunct="1">
              <a:buFont typeface="Arial" charset="0"/>
              <a:buChar char="−"/>
              <a:defRPr/>
            </a:pPr>
            <a:r>
              <a:rPr lang="fr-CA" sz="1600" dirty="0">
                <a:latin typeface="Arial" charset="0"/>
                <a:cs typeface="Arial" charset="0"/>
              </a:rPr>
              <a:t>Contiennent du carbone</a:t>
            </a:r>
          </a:p>
          <a:p>
            <a:pPr marL="1077913" lvl="1" indent="-177800" eaLnBrk="1" hangingPunct="1">
              <a:buFont typeface="Arial" charset="0"/>
              <a:buChar char="−"/>
              <a:defRPr/>
            </a:pPr>
            <a:r>
              <a:rPr lang="fr-CA" sz="1600" dirty="0">
                <a:latin typeface="Arial" charset="0"/>
                <a:cs typeface="Arial" charset="0"/>
              </a:rPr>
              <a:t>Molécules propres aux êtres vivants</a:t>
            </a:r>
            <a:endParaRPr lang="fr-CA" sz="1600" b="1" dirty="0">
              <a:latin typeface="Arial" charset="0"/>
              <a:cs typeface="Arial" charset="0"/>
            </a:endParaRPr>
          </a:p>
          <a:p>
            <a:pPr marL="1077913" lvl="1" indent="-177800" eaLnBrk="1" hangingPunct="1">
              <a:buFont typeface="Arial" charset="0"/>
              <a:buChar char="−"/>
              <a:defRPr/>
            </a:pPr>
            <a:r>
              <a:rPr lang="fr-CA" sz="1600" dirty="0">
                <a:latin typeface="Arial" charset="0"/>
              </a:rPr>
              <a:t>4 grandes classes:</a:t>
            </a:r>
          </a:p>
          <a:p>
            <a:pPr marL="1255713" lvl="2" indent="-177800">
              <a:buFontTx/>
              <a:buChar char="•"/>
              <a:defRPr/>
            </a:pPr>
            <a:r>
              <a:rPr lang="fr-CA" sz="1600" b="1" dirty="0">
                <a:latin typeface="Arial" charset="0"/>
              </a:rPr>
              <a:t>Glucides</a:t>
            </a:r>
          </a:p>
          <a:p>
            <a:pPr marL="1255713" lvl="2" indent="-177800">
              <a:buFontTx/>
              <a:buChar char="•"/>
              <a:defRPr/>
            </a:pPr>
            <a:r>
              <a:rPr lang="fr-CA" sz="1600" b="1" dirty="0">
                <a:latin typeface="Arial" charset="0"/>
              </a:rPr>
              <a:t>Lipides</a:t>
            </a:r>
          </a:p>
          <a:p>
            <a:pPr marL="1255713" lvl="2" indent="-177800">
              <a:buFontTx/>
              <a:buChar char="•"/>
              <a:defRPr/>
            </a:pPr>
            <a:r>
              <a:rPr lang="fr-CA" sz="1600" b="1" dirty="0">
                <a:latin typeface="Arial" charset="0"/>
              </a:rPr>
              <a:t>Protéines</a:t>
            </a:r>
          </a:p>
          <a:p>
            <a:pPr marL="1255713" lvl="2" indent="-177800">
              <a:buFontTx/>
              <a:buChar char="•"/>
              <a:defRPr/>
            </a:pPr>
            <a:r>
              <a:rPr lang="fr-CA" sz="1600" b="1" dirty="0">
                <a:latin typeface="Arial" charset="0"/>
              </a:rPr>
              <a:t>Acides nucléiques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 Box 2"/>
          <p:cNvSpPr txBox="1">
            <a:spLocks noChangeArrowheads="1"/>
          </p:cNvSpPr>
          <p:nvPr/>
        </p:nvSpPr>
        <p:spPr bwMode="auto">
          <a:xfrm>
            <a:off x="276225" y="239713"/>
            <a:ext cx="5834063" cy="400050"/>
          </a:xfrm>
          <a:prstGeom prst="rect">
            <a:avLst/>
          </a:prstGeom>
          <a:noFill/>
          <a:ln w="9525">
            <a:noFill/>
            <a:miter lim="800000"/>
            <a:headEnd/>
            <a:tailEnd/>
          </a:ln>
        </p:spPr>
        <p:txBody>
          <a:bodyPr wrap="none">
            <a:spAutoFit/>
          </a:bodyPr>
          <a:lstStyle/>
          <a:p>
            <a:pPr marL="179388" indent="-179388" eaLnBrk="1" hangingPunct="1"/>
            <a:r>
              <a:rPr lang="fr-CA" sz="2000" b="1" dirty="0">
                <a:solidFill>
                  <a:srgbClr val="3333FF"/>
                </a:solidFill>
                <a:latin typeface="Arial" charset="0"/>
              </a:rPr>
              <a:t>1.1.14  Protéines: caractéristiques et fonctions</a:t>
            </a:r>
            <a:endParaRPr lang="en-US" sz="2000" b="1" dirty="0">
              <a:solidFill>
                <a:srgbClr val="3333FF"/>
              </a:solidFill>
              <a:latin typeface="Arial" charset="0"/>
            </a:endParaRPr>
          </a:p>
        </p:txBody>
      </p:sp>
      <p:sp>
        <p:nvSpPr>
          <p:cNvPr id="15363" name="Text Box 3"/>
          <p:cNvSpPr txBox="1">
            <a:spLocks noChangeArrowheads="1"/>
          </p:cNvSpPr>
          <p:nvPr/>
        </p:nvSpPr>
        <p:spPr bwMode="auto">
          <a:xfrm>
            <a:off x="1143000" y="606425"/>
            <a:ext cx="7896225" cy="4618038"/>
          </a:xfrm>
          <a:prstGeom prst="rect">
            <a:avLst/>
          </a:prstGeom>
          <a:noFill/>
          <a:ln w="9525">
            <a:noFill/>
            <a:miter lim="800000"/>
            <a:headEnd/>
            <a:tailEnd/>
          </a:ln>
        </p:spPr>
        <p:txBody>
          <a:bodyPr>
            <a:spAutoFit/>
          </a:bodyPr>
          <a:lstStyle/>
          <a:p>
            <a:pPr marL="179388" indent="-179388" eaLnBrk="1" hangingPunct="1">
              <a:buSzPct val="85000"/>
              <a:buFont typeface="Wingdings" pitchFamily="2" charset="2"/>
              <a:buChar char="§"/>
            </a:pPr>
            <a:r>
              <a:rPr lang="fr-FR" b="1" dirty="0">
                <a:latin typeface="Arial" charset="0"/>
              </a:rPr>
              <a:t>Protéines fibreuses (protéines structurales)</a:t>
            </a:r>
          </a:p>
          <a:p>
            <a:pPr marL="179388" indent="-179388" eaLnBrk="1" hangingPunct="1"/>
            <a:r>
              <a:rPr lang="fr-FR" sz="1600" dirty="0">
                <a:latin typeface="Arial" charset="0"/>
              </a:rPr>
              <a:t>     - Longues et filiformes</a:t>
            </a:r>
          </a:p>
          <a:p>
            <a:pPr marL="179388" indent="-179388" eaLnBrk="1" hangingPunct="1"/>
            <a:r>
              <a:rPr lang="fr-FR" sz="1600" dirty="0">
                <a:latin typeface="Arial" charset="0"/>
              </a:rPr>
              <a:t>     - Structure secondaire (aussi structure quaternaire)</a:t>
            </a:r>
          </a:p>
          <a:p>
            <a:pPr marL="179388" indent="-179388" eaLnBrk="1" hangingPunct="1"/>
            <a:r>
              <a:rPr lang="fr-FR" sz="1600" dirty="0">
                <a:latin typeface="Arial" charset="0"/>
              </a:rPr>
              <a:t>     - Insoluble dans l’eau, très stables</a:t>
            </a:r>
          </a:p>
          <a:p>
            <a:pPr marL="179388" indent="-179388" eaLnBrk="1" hangingPunct="1"/>
            <a:r>
              <a:rPr lang="fr-FR" sz="1600" dirty="0">
                <a:latin typeface="Arial" charset="0"/>
              </a:rPr>
              <a:t>     - Matériau de construction, mouvement cellulaire</a:t>
            </a:r>
          </a:p>
          <a:p>
            <a:pPr marL="179388" indent="-179388" eaLnBrk="1" hangingPunct="1"/>
            <a:r>
              <a:rPr lang="fr-FR" sz="1600" dirty="0">
                <a:latin typeface="Arial" charset="0"/>
              </a:rPr>
              <a:t>     - Ex:	</a:t>
            </a:r>
            <a:r>
              <a:rPr lang="fr-FR" sz="1600" b="1" i="1" dirty="0">
                <a:latin typeface="Arial" charset="0"/>
              </a:rPr>
              <a:t>collagène </a:t>
            </a:r>
            <a:r>
              <a:rPr lang="fr-FR" sz="1600" dirty="0">
                <a:latin typeface="Arial" charset="0"/>
              </a:rPr>
              <a:t>(la plus abondante; présent dans tous les tissus conjonctifs)</a:t>
            </a:r>
          </a:p>
          <a:p>
            <a:pPr marL="179388" indent="-179388" eaLnBrk="1" hangingPunct="1"/>
            <a:r>
              <a:rPr lang="fr-FR" sz="1600" dirty="0">
                <a:latin typeface="Arial" charset="0"/>
              </a:rPr>
              <a:t>            	</a:t>
            </a:r>
            <a:r>
              <a:rPr lang="fr-FR" sz="1600" b="1" i="1" dirty="0">
                <a:latin typeface="Arial" charset="0"/>
              </a:rPr>
              <a:t>kératine, élastine</a:t>
            </a:r>
            <a:r>
              <a:rPr lang="fr-FR" sz="1600" dirty="0">
                <a:latin typeface="Arial" charset="0"/>
              </a:rPr>
              <a:t> (ligaments)</a:t>
            </a:r>
          </a:p>
          <a:p>
            <a:pPr marL="179388" indent="-179388" eaLnBrk="1" hangingPunct="1"/>
            <a:r>
              <a:rPr lang="fr-FR" sz="1600" dirty="0">
                <a:latin typeface="Arial" charset="0"/>
              </a:rPr>
              <a:t>             	</a:t>
            </a:r>
            <a:r>
              <a:rPr lang="fr-FR" sz="1600" b="1" i="1" dirty="0">
                <a:latin typeface="Arial" charset="0"/>
              </a:rPr>
              <a:t>actine et myosine</a:t>
            </a:r>
            <a:r>
              <a:rPr lang="fr-FR" sz="1600" dirty="0">
                <a:latin typeface="Arial" charset="0"/>
              </a:rPr>
              <a:t> (protéines contractiles des muscles)</a:t>
            </a:r>
          </a:p>
          <a:p>
            <a:pPr marL="179388" indent="-179388" eaLnBrk="1" hangingPunct="1"/>
            <a:endParaRPr lang="fr-FR" sz="1000" dirty="0">
              <a:latin typeface="Arial" charset="0"/>
            </a:endParaRPr>
          </a:p>
          <a:p>
            <a:pPr marL="179388" indent="-179388" eaLnBrk="1" hangingPunct="1">
              <a:buSzPct val="85000"/>
              <a:buFont typeface="Wingdings" pitchFamily="2" charset="2"/>
              <a:buChar char="§"/>
            </a:pPr>
            <a:r>
              <a:rPr lang="fr-FR" b="1" dirty="0">
                <a:latin typeface="Arial" charset="0"/>
              </a:rPr>
              <a:t>Protéines globulaires (protéines fonctionnelles)</a:t>
            </a:r>
          </a:p>
          <a:p>
            <a:pPr marL="179388" indent="-179388" eaLnBrk="1" hangingPunct="1"/>
            <a:r>
              <a:rPr lang="fr-FR" sz="1600" dirty="0">
                <a:latin typeface="Arial" charset="0"/>
              </a:rPr>
              <a:t>     - Compactes et sphériques</a:t>
            </a:r>
          </a:p>
          <a:p>
            <a:pPr marL="179388" indent="-179388" eaLnBrk="1" hangingPunct="1"/>
            <a:r>
              <a:rPr lang="fr-FR" sz="1600" dirty="0">
                <a:latin typeface="Arial" charset="0"/>
              </a:rPr>
              <a:t>     - Structure tertiaire et quaternaire</a:t>
            </a:r>
          </a:p>
          <a:p>
            <a:pPr marL="179388" indent="-179388" eaLnBrk="1" hangingPunct="1"/>
            <a:r>
              <a:rPr lang="fr-FR" sz="1600" dirty="0">
                <a:latin typeface="Arial" charset="0"/>
              </a:rPr>
              <a:t>     - Solubles dans l’eau, mobiles et chimiquement actives</a:t>
            </a:r>
          </a:p>
          <a:p>
            <a:pPr marL="179388" indent="-179388" eaLnBrk="1" hangingPunct="1"/>
            <a:r>
              <a:rPr lang="fr-FR" sz="1600" dirty="0">
                <a:latin typeface="Arial" charset="0"/>
              </a:rPr>
              <a:t>     - Ex.: 	</a:t>
            </a:r>
            <a:r>
              <a:rPr lang="fr-FR" sz="1600" dirty="0">
                <a:latin typeface="Arial" charset="0"/>
                <a:cs typeface="Arial" charset="0"/>
              </a:rPr>
              <a:t>• </a:t>
            </a:r>
            <a:r>
              <a:rPr lang="fr-FR" sz="1600" b="1" i="1" dirty="0">
                <a:latin typeface="Arial" charset="0"/>
              </a:rPr>
              <a:t>Enzymes</a:t>
            </a:r>
            <a:endParaRPr lang="fr-FR" sz="1600" dirty="0">
              <a:latin typeface="Arial" charset="0"/>
            </a:endParaRPr>
          </a:p>
          <a:p>
            <a:pPr marL="179388" indent="-179388" eaLnBrk="1" hangingPunct="1"/>
            <a:r>
              <a:rPr lang="fr-FR" sz="1600" b="1" i="1" dirty="0">
                <a:latin typeface="Arial" charset="0"/>
              </a:rPr>
              <a:t>		</a:t>
            </a:r>
            <a:r>
              <a:rPr lang="fr-FR" sz="1600" dirty="0">
                <a:latin typeface="Arial" charset="0"/>
                <a:cs typeface="Arial" charset="0"/>
              </a:rPr>
              <a:t>• </a:t>
            </a:r>
            <a:r>
              <a:rPr lang="fr-FR" sz="1600" b="1" i="1" dirty="0">
                <a:latin typeface="Arial" charset="0"/>
              </a:rPr>
              <a:t>Hémoglobine </a:t>
            </a:r>
            <a:r>
              <a:rPr lang="fr-FR" sz="1600" dirty="0">
                <a:latin typeface="Arial" charset="0"/>
              </a:rPr>
              <a:t>(transport de l’oxygène)</a:t>
            </a:r>
          </a:p>
          <a:p>
            <a:pPr marL="179388" indent="-179388" eaLnBrk="1" hangingPunct="1"/>
            <a:r>
              <a:rPr lang="fr-FR" sz="1600" b="1" i="1" dirty="0">
                <a:latin typeface="Arial" charset="0"/>
              </a:rPr>
              <a:t>		</a:t>
            </a:r>
            <a:r>
              <a:rPr lang="fr-FR" sz="1600" dirty="0">
                <a:latin typeface="Arial" charset="0"/>
                <a:cs typeface="Arial" charset="0"/>
              </a:rPr>
              <a:t>• </a:t>
            </a:r>
            <a:r>
              <a:rPr lang="fr-FR" sz="1600" b="1" i="1" dirty="0">
                <a:latin typeface="Arial" charset="0"/>
              </a:rPr>
              <a:t>Lipoprotéines</a:t>
            </a:r>
            <a:r>
              <a:rPr lang="fr-FR" sz="1600" dirty="0">
                <a:latin typeface="Arial" charset="0"/>
              </a:rPr>
              <a:t> (transport du cholestérol)</a:t>
            </a:r>
          </a:p>
          <a:p>
            <a:pPr marL="179388" indent="-179388" eaLnBrk="1" hangingPunct="1"/>
            <a:r>
              <a:rPr lang="fr-FR" sz="1600" b="1" i="1" dirty="0">
                <a:latin typeface="Arial" charset="0"/>
              </a:rPr>
              <a:t>		</a:t>
            </a:r>
            <a:r>
              <a:rPr lang="fr-FR" sz="1600" dirty="0">
                <a:latin typeface="Arial" charset="0"/>
                <a:cs typeface="Arial" charset="0"/>
              </a:rPr>
              <a:t>• </a:t>
            </a:r>
            <a:r>
              <a:rPr lang="fr-FR" sz="1600" b="1" i="1" dirty="0">
                <a:latin typeface="Arial" charset="0"/>
              </a:rPr>
              <a:t>Hormones peptidiques</a:t>
            </a:r>
            <a:r>
              <a:rPr lang="fr-FR" sz="1600" dirty="0">
                <a:latin typeface="Arial" charset="0"/>
              </a:rPr>
              <a:t> (régulation croissance et développement)</a:t>
            </a:r>
          </a:p>
          <a:p>
            <a:pPr marL="179388" indent="-179388" eaLnBrk="1" hangingPunct="1"/>
            <a:r>
              <a:rPr lang="fr-FR" sz="1600" b="1" i="1" dirty="0">
                <a:latin typeface="Arial" charset="0"/>
              </a:rPr>
              <a:t>		</a:t>
            </a:r>
            <a:r>
              <a:rPr lang="fr-FR" sz="1600" dirty="0">
                <a:latin typeface="Arial" charset="0"/>
                <a:cs typeface="Arial" charset="0"/>
              </a:rPr>
              <a:t>• </a:t>
            </a:r>
            <a:r>
              <a:rPr lang="fr-FR" sz="1600" b="1" i="1" dirty="0">
                <a:latin typeface="Arial" charset="0"/>
              </a:rPr>
              <a:t>Anticorps</a:t>
            </a:r>
            <a:r>
              <a:rPr lang="fr-FR" sz="1600" dirty="0">
                <a:latin typeface="Arial" charset="0"/>
              </a:rPr>
              <a:t> (immunité)</a:t>
            </a:r>
          </a:p>
        </p:txBody>
      </p:sp>
      <p:sp>
        <p:nvSpPr>
          <p:cNvPr id="15364" name="TextBox 3"/>
          <p:cNvSpPr txBox="1">
            <a:spLocks noChangeArrowheads="1"/>
          </p:cNvSpPr>
          <p:nvPr/>
        </p:nvSpPr>
        <p:spPr bwMode="auto">
          <a:xfrm>
            <a:off x="1173163" y="5461000"/>
            <a:ext cx="7054111" cy="1323439"/>
          </a:xfrm>
          <a:prstGeom prst="rect">
            <a:avLst/>
          </a:prstGeom>
          <a:noFill/>
          <a:ln w="9525">
            <a:noFill/>
            <a:miter lim="800000"/>
            <a:headEnd/>
            <a:tailEnd/>
          </a:ln>
        </p:spPr>
        <p:txBody>
          <a:bodyPr wrap="none">
            <a:spAutoFit/>
          </a:bodyPr>
          <a:lstStyle/>
          <a:p>
            <a:pPr marL="179388" indent="-179388" eaLnBrk="1" hangingPunct="1">
              <a:buFont typeface="Wingdings" pitchFamily="2" charset="2"/>
              <a:buChar char="§"/>
            </a:pPr>
            <a:r>
              <a:rPr lang="fr-FR" sz="1600" u="sng" dirty="0">
                <a:latin typeface="Arial" charset="0"/>
              </a:rPr>
              <a:t>Catalyseurs</a:t>
            </a:r>
            <a:r>
              <a:rPr lang="fr-FR" sz="1600" dirty="0">
                <a:latin typeface="Arial" charset="0"/>
              </a:rPr>
              <a:t>, essentielles aux réactions biochimiques 		</a:t>
            </a:r>
          </a:p>
          <a:p>
            <a:pPr marL="179388" indent="-179388" eaLnBrk="1" hangingPunct="1">
              <a:buFont typeface="Wingdings" pitchFamily="2" charset="2"/>
              <a:buChar char="§"/>
            </a:pPr>
            <a:r>
              <a:rPr lang="fr-FR" sz="1600" dirty="0">
                <a:latin typeface="Arial" charset="0"/>
              </a:rPr>
              <a:t>Le nom d’une enzyme se termine généralement par « ase ». Ainsi,</a:t>
            </a:r>
          </a:p>
          <a:p>
            <a:pPr marL="179388" indent="-179388" eaLnBrk="1" hangingPunct="1"/>
            <a:r>
              <a:rPr lang="fr-FR" sz="1600" dirty="0">
                <a:latin typeface="Arial" charset="0"/>
              </a:rPr>
              <a:t>	- Une hydrolase est une enzyme qui cause l’hydrolyse.</a:t>
            </a:r>
          </a:p>
          <a:p>
            <a:pPr marL="179388" indent="-179388" eaLnBrk="1" hangingPunct="1"/>
            <a:r>
              <a:rPr lang="fr-FR" sz="1600" dirty="0">
                <a:latin typeface="Arial" charset="0"/>
              </a:rPr>
              <a:t>	- Une kinase est une enzyme qui ajoute un groupement phosphate.</a:t>
            </a:r>
          </a:p>
          <a:p>
            <a:pPr marL="179388" indent="-179388" eaLnBrk="1" hangingPunct="1">
              <a:spcAft>
                <a:spcPts val="600"/>
              </a:spcAft>
            </a:pPr>
            <a:r>
              <a:rPr lang="fr-FR" sz="1600" dirty="0">
                <a:latin typeface="Arial" charset="0"/>
              </a:rPr>
              <a:t>	- Une </a:t>
            </a:r>
            <a:r>
              <a:rPr lang="fr-FR" sz="1600" dirty="0" err="1">
                <a:latin typeface="Arial" charset="0"/>
              </a:rPr>
              <a:t>ATPase</a:t>
            </a:r>
            <a:r>
              <a:rPr lang="fr-FR" sz="1600" dirty="0">
                <a:latin typeface="Arial" charset="0"/>
              </a:rPr>
              <a:t> est une enzyme qui hydrolyse l’ATP en ADP et Pi (H</a:t>
            </a:r>
            <a:r>
              <a:rPr lang="fr-FR" sz="1600" baseline="-25000" dirty="0">
                <a:latin typeface="Arial" charset="0"/>
              </a:rPr>
              <a:t>3</a:t>
            </a:r>
            <a:r>
              <a:rPr lang="fr-FR" sz="1600" dirty="0">
                <a:latin typeface="Arial" charset="0"/>
              </a:rPr>
              <a:t>PO</a:t>
            </a:r>
            <a:r>
              <a:rPr lang="fr-FR" sz="1600" baseline="-25000" dirty="0">
                <a:latin typeface="Arial" charset="0"/>
              </a:rPr>
              <a:t>4</a:t>
            </a:r>
            <a:r>
              <a:rPr lang="fr-FR" sz="1600" dirty="0">
                <a:latin typeface="Arial" charset="0"/>
              </a:rPr>
              <a:t>)</a:t>
            </a:r>
          </a:p>
        </p:txBody>
      </p:sp>
      <p:sp>
        <p:nvSpPr>
          <p:cNvPr id="15365" name="Text Box 2"/>
          <p:cNvSpPr txBox="1">
            <a:spLocks noChangeArrowheads="1"/>
          </p:cNvSpPr>
          <p:nvPr/>
        </p:nvSpPr>
        <p:spPr bwMode="auto">
          <a:xfrm>
            <a:off x="293688" y="5105400"/>
            <a:ext cx="2149948" cy="400110"/>
          </a:xfrm>
          <a:prstGeom prst="rect">
            <a:avLst/>
          </a:prstGeom>
          <a:noFill/>
          <a:ln w="9525">
            <a:noFill/>
            <a:miter lim="800000"/>
            <a:headEnd/>
            <a:tailEnd/>
          </a:ln>
        </p:spPr>
        <p:txBody>
          <a:bodyPr wrap="none">
            <a:spAutoFit/>
          </a:bodyPr>
          <a:lstStyle/>
          <a:p>
            <a:pPr marL="179388" indent="-179388" eaLnBrk="1" hangingPunct="1"/>
            <a:r>
              <a:rPr lang="fr-CA" sz="2000" b="1" dirty="0">
                <a:solidFill>
                  <a:srgbClr val="3333FF"/>
                </a:solidFill>
                <a:latin typeface="Arial" charset="0"/>
              </a:rPr>
              <a:t>1.1.15  Enzymes</a:t>
            </a:r>
            <a:endParaRPr lang="en-US" sz="2000" b="1" dirty="0">
              <a:solidFill>
                <a:srgbClr val="3333FF"/>
              </a:solidFill>
              <a:latin typeface="Arial"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ext Box 2"/>
          <p:cNvSpPr txBox="1">
            <a:spLocks noChangeArrowheads="1"/>
          </p:cNvSpPr>
          <p:nvPr/>
        </p:nvSpPr>
        <p:spPr bwMode="auto">
          <a:xfrm>
            <a:off x="228600" y="204788"/>
            <a:ext cx="5791200" cy="400050"/>
          </a:xfrm>
          <a:prstGeom prst="rect">
            <a:avLst/>
          </a:prstGeom>
          <a:noFill/>
          <a:ln w="9525">
            <a:noFill/>
            <a:miter lim="800000"/>
            <a:headEnd/>
            <a:tailEnd/>
          </a:ln>
        </p:spPr>
        <p:txBody>
          <a:bodyPr>
            <a:spAutoFit/>
          </a:bodyPr>
          <a:lstStyle/>
          <a:p>
            <a:pPr marL="179388" indent="-179388" eaLnBrk="1" hangingPunct="1">
              <a:spcBef>
                <a:spcPct val="50000"/>
              </a:spcBef>
            </a:pPr>
            <a:r>
              <a:rPr lang="fr-CA" sz="2000" b="1" dirty="0">
                <a:solidFill>
                  <a:srgbClr val="3333FF"/>
                </a:solidFill>
                <a:latin typeface="Arial" charset="0"/>
              </a:rPr>
              <a:t>1.1.16  </a:t>
            </a:r>
            <a:r>
              <a:rPr lang="fr-CA" sz="2000" b="1" u="sng" dirty="0">
                <a:solidFill>
                  <a:srgbClr val="3333FF"/>
                </a:solidFill>
                <a:latin typeface="Arial" charset="0"/>
              </a:rPr>
              <a:t>ACIDES NUCLÉIQUES (ADN et ARN)</a:t>
            </a:r>
            <a:endParaRPr lang="en-US" sz="2000" b="1" u="sng" dirty="0">
              <a:solidFill>
                <a:srgbClr val="3333FF"/>
              </a:solidFill>
              <a:latin typeface="Arial" charset="0"/>
            </a:endParaRPr>
          </a:p>
        </p:txBody>
      </p:sp>
      <p:sp>
        <p:nvSpPr>
          <p:cNvPr id="16387" name="Rectangle 3"/>
          <p:cNvSpPr>
            <a:spLocks noChangeArrowheads="1"/>
          </p:cNvSpPr>
          <p:nvPr/>
        </p:nvSpPr>
        <p:spPr bwMode="auto">
          <a:xfrm>
            <a:off x="1382713" y="4175125"/>
            <a:ext cx="1587" cy="212725"/>
          </a:xfrm>
          <a:prstGeom prst="rect">
            <a:avLst/>
          </a:prstGeom>
          <a:noFill/>
          <a:ln w="9525">
            <a:noFill/>
            <a:miter lim="800000"/>
            <a:headEnd/>
            <a:tailEnd/>
          </a:ln>
        </p:spPr>
        <p:txBody>
          <a:bodyPr wrap="none" lIns="0" tIns="0" rIns="0" bIns="0">
            <a:spAutoFit/>
          </a:bodyPr>
          <a:lstStyle/>
          <a:p>
            <a:pPr eaLnBrk="1" hangingPunct="1"/>
            <a:endParaRPr lang="en-CA" sz="1400" b="1">
              <a:latin typeface="Arial" charset="0"/>
            </a:endParaRPr>
          </a:p>
        </p:txBody>
      </p:sp>
      <p:sp>
        <p:nvSpPr>
          <p:cNvPr id="16388" name="Rectangle 4"/>
          <p:cNvSpPr>
            <a:spLocks noChangeArrowheads="1"/>
          </p:cNvSpPr>
          <p:nvPr/>
        </p:nvSpPr>
        <p:spPr bwMode="auto">
          <a:xfrm>
            <a:off x="1382713" y="4522788"/>
            <a:ext cx="1587" cy="212725"/>
          </a:xfrm>
          <a:prstGeom prst="rect">
            <a:avLst/>
          </a:prstGeom>
          <a:noFill/>
          <a:ln w="9525">
            <a:noFill/>
            <a:miter lim="800000"/>
            <a:headEnd/>
            <a:tailEnd/>
          </a:ln>
        </p:spPr>
        <p:txBody>
          <a:bodyPr wrap="none" lIns="0" tIns="0" rIns="0" bIns="0">
            <a:spAutoFit/>
          </a:bodyPr>
          <a:lstStyle/>
          <a:p>
            <a:pPr eaLnBrk="1" hangingPunct="1"/>
            <a:endParaRPr lang="en-CA" sz="1400" b="1">
              <a:latin typeface="Arial" charset="0"/>
            </a:endParaRPr>
          </a:p>
        </p:txBody>
      </p:sp>
      <p:sp>
        <p:nvSpPr>
          <p:cNvPr id="16389" name="Rectangle 5"/>
          <p:cNvSpPr>
            <a:spLocks noChangeArrowheads="1"/>
          </p:cNvSpPr>
          <p:nvPr/>
        </p:nvSpPr>
        <p:spPr bwMode="auto">
          <a:xfrm>
            <a:off x="1382713" y="4883150"/>
            <a:ext cx="1587" cy="212725"/>
          </a:xfrm>
          <a:prstGeom prst="rect">
            <a:avLst/>
          </a:prstGeom>
          <a:noFill/>
          <a:ln w="9525">
            <a:noFill/>
            <a:miter lim="800000"/>
            <a:headEnd/>
            <a:tailEnd/>
          </a:ln>
        </p:spPr>
        <p:txBody>
          <a:bodyPr wrap="none" lIns="0" tIns="0" rIns="0" bIns="0">
            <a:spAutoFit/>
          </a:bodyPr>
          <a:lstStyle/>
          <a:p>
            <a:pPr eaLnBrk="1" hangingPunct="1"/>
            <a:endParaRPr lang="en-CA" sz="1400" b="1">
              <a:latin typeface="Arial" charset="0"/>
            </a:endParaRPr>
          </a:p>
        </p:txBody>
      </p:sp>
      <p:sp>
        <p:nvSpPr>
          <p:cNvPr id="16390" name="Rectangle 6"/>
          <p:cNvSpPr>
            <a:spLocks noChangeArrowheads="1"/>
          </p:cNvSpPr>
          <p:nvPr/>
        </p:nvSpPr>
        <p:spPr bwMode="auto">
          <a:xfrm>
            <a:off x="1382713" y="5232400"/>
            <a:ext cx="1587" cy="212725"/>
          </a:xfrm>
          <a:prstGeom prst="rect">
            <a:avLst/>
          </a:prstGeom>
          <a:noFill/>
          <a:ln w="9525">
            <a:noFill/>
            <a:miter lim="800000"/>
            <a:headEnd/>
            <a:tailEnd/>
          </a:ln>
        </p:spPr>
        <p:txBody>
          <a:bodyPr wrap="none" lIns="0" tIns="0" rIns="0" bIns="0">
            <a:spAutoFit/>
          </a:bodyPr>
          <a:lstStyle/>
          <a:p>
            <a:pPr eaLnBrk="1" hangingPunct="1"/>
            <a:endParaRPr lang="en-CA" sz="1400" b="1">
              <a:latin typeface="Arial" charset="0"/>
            </a:endParaRPr>
          </a:p>
        </p:txBody>
      </p:sp>
      <p:sp>
        <p:nvSpPr>
          <p:cNvPr id="16391" name="Rectangle 7"/>
          <p:cNvSpPr>
            <a:spLocks noChangeArrowheads="1"/>
          </p:cNvSpPr>
          <p:nvPr/>
        </p:nvSpPr>
        <p:spPr bwMode="auto">
          <a:xfrm>
            <a:off x="2120900" y="5407025"/>
            <a:ext cx="1588" cy="212725"/>
          </a:xfrm>
          <a:prstGeom prst="rect">
            <a:avLst/>
          </a:prstGeom>
          <a:noFill/>
          <a:ln w="9525">
            <a:noFill/>
            <a:miter lim="800000"/>
            <a:headEnd/>
            <a:tailEnd/>
          </a:ln>
        </p:spPr>
        <p:txBody>
          <a:bodyPr wrap="none" lIns="0" tIns="0" rIns="0" bIns="0">
            <a:spAutoFit/>
          </a:bodyPr>
          <a:lstStyle/>
          <a:p>
            <a:pPr eaLnBrk="1" hangingPunct="1"/>
            <a:endParaRPr lang="en-CA" sz="1400" b="1">
              <a:latin typeface="Arial" charset="0"/>
            </a:endParaRPr>
          </a:p>
        </p:txBody>
      </p:sp>
      <p:sp>
        <p:nvSpPr>
          <p:cNvPr id="16423" name="Text Box 40"/>
          <p:cNvSpPr txBox="1">
            <a:spLocks noChangeArrowheads="1"/>
          </p:cNvSpPr>
          <p:nvPr/>
        </p:nvSpPr>
        <p:spPr bwMode="auto">
          <a:xfrm>
            <a:off x="1044034" y="600075"/>
            <a:ext cx="7827963" cy="369888"/>
          </a:xfrm>
          <a:prstGeom prst="rect">
            <a:avLst/>
          </a:prstGeom>
          <a:noFill/>
          <a:ln w="9525">
            <a:noFill/>
            <a:miter lim="800000"/>
            <a:headEnd/>
            <a:tailEnd/>
          </a:ln>
        </p:spPr>
        <p:txBody>
          <a:bodyPr wrap="none">
            <a:spAutoFit/>
          </a:bodyPr>
          <a:lstStyle/>
          <a:p>
            <a:pPr marL="179388" indent="-179388" eaLnBrk="1" hangingPunct="1"/>
            <a:r>
              <a:rPr lang="fr-FR" dirty="0">
                <a:latin typeface="Arial" charset="0"/>
                <a:cs typeface="Arial" charset="0"/>
              </a:rPr>
              <a:t>Unité de base:</a:t>
            </a:r>
            <a:r>
              <a:rPr lang="fr-FR" b="1" dirty="0">
                <a:latin typeface="Arial" charset="0"/>
                <a:cs typeface="Arial" charset="0"/>
              </a:rPr>
              <a:t> nucléotide </a:t>
            </a:r>
            <a:r>
              <a:rPr lang="fr-FR" dirty="0">
                <a:latin typeface="Arial" charset="0"/>
                <a:cs typeface="Arial" charset="0"/>
              </a:rPr>
              <a:t>(base azotée + sucre + groupement phosphate)</a:t>
            </a:r>
          </a:p>
        </p:txBody>
      </p:sp>
      <p:pic>
        <p:nvPicPr>
          <p:cNvPr id="16438" name="Picture 54" descr="http://cw2.erpi.com/cw/marieb/userfiles/25_Fig_2_22_p_63.jpg"/>
          <p:cNvPicPr>
            <a:picLocks noChangeAspect="1" noChangeArrowheads="1"/>
          </p:cNvPicPr>
          <p:nvPr/>
        </p:nvPicPr>
        <p:blipFill>
          <a:blip r:embed="rId3" cstate="print"/>
          <a:srcRect b="15496"/>
          <a:stretch>
            <a:fillRect/>
          </a:stretch>
        </p:blipFill>
        <p:spPr bwMode="auto">
          <a:xfrm>
            <a:off x="938774" y="953036"/>
            <a:ext cx="6479950" cy="5862759"/>
          </a:xfrm>
          <a:prstGeom prst="rect">
            <a:avLst/>
          </a:prstGeom>
          <a:noFill/>
        </p:spPr>
      </p:pic>
      <p:sp>
        <p:nvSpPr>
          <p:cNvPr id="54" name="Text Box 52"/>
          <p:cNvSpPr txBox="1">
            <a:spLocks noChangeArrowheads="1"/>
          </p:cNvSpPr>
          <p:nvPr/>
        </p:nvSpPr>
        <p:spPr bwMode="auto">
          <a:xfrm>
            <a:off x="7432139" y="3219380"/>
            <a:ext cx="966275" cy="523220"/>
          </a:xfrm>
          <a:prstGeom prst="rect">
            <a:avLst/>
          </a:prstGeom>
          <a:noFill/>
          <a:ln w="6350">
            <a:noFill/>
            <a:miter lim="800000"/>
            <a:headEnd/>
            <a:tailEnd/>
          </a:ln>
        </p:spPr>
        <p:txBody>
          <a:bodyPr wrap="square">
            <a:spAutoFit/>
          </a:bodyPr>
          <a:lstStyle/>
          <a:p>
            <a:r>
              <a:rPr lang="fr-CA" sz="2800" b="1" dirty="0">
                <a:solidFill>
                  <a:srgbClr val="3333FF"/>
                </a:solidFill>
                <a:latin typeface="Calibri" pitchFamily="34" charset="0"/>
                <a:cs typeface="Calibri" pitchFamily="34" charset="0"/>
              </a:rPr>
              <a:t>ADN</a:t>
            </a:r>
            <a:endParaRPr lang="en-US" sz="2800" b="1" dirty="0">
              <a:solidFill>
                <a:srgbClr val="3333FF"/>
              </a:solidFill>
              <a:latin typeface="Calibri" pitchFamily="34" charset="0"/>
              <a:cs typeface="Calibri" pitchFamily="34" charset="0"/>
            </a:endParaRPr>
          </a:p>
        </p:txBody>
      </p:sp>
      <p:sp>
        <p:nvSpPr>
          <p:cNvPr id="16435" name="Text Box 52"/>
          <p:cNvSpPr txBox="1">
            <a:spLocks noChangeArrowheads="1"/>
          </p:cNvSpPr>
          <p:nvPr/>
        </p:nvSpPr>
        <p:spPr bwMode="auto">
          <a:xfrm>
            <a:off x="8053460" y="6457890"/>
            <a:ext cx="1090540" cy="400110"/>
          </a:xfrm>
          <a:prstGeom prst="rect">
            <a:avLst/>
          </a:prstGeom>
          <a:noFill/>
          <a:ln w="6350">
            <a:noFill/>
            <a:miter lim="800000"/>
            <a:headEnd/>
            <a:tailEnd/>
          </a:ln>
        </p:spPr>
        <p:txBody>
          <a:bodyPr wrap="square">
            <a:spAutoFit/>
          </a:bodyPr>
          <a:lstStyle/>
          <a:p>
            <a:r>
              <a:rPr lang="fr-CA" sz="2000" dirty="0">
                <a:solidFill>
                  <a:srgbClr val="3333FF"/>
                </a:solidFill>
                <a:latin typeface="Calibri" pitchFamily="34" charset="0"/>
                <a:cs typeface="Calibri" pitchFamily="34" charset="0"/>
              </a:rPr>
              <a:t>Fig. 2.25</a:t>
            </a:r>
            <a:endParaRPr lang="en-US" sz="2800" b="1" dirty="0">
              <a:solidFill>
                <a:srgbClr val="3333FF"/>
              </a:solidFill>
              <a:latin typeface="Calibri" pitchFamily="34" charset="0"/>
              <a:cs typeface="Calibri"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ext Box 3"/>
          <p:cNvSpPr txBox="1">
            <a:spLocks noChangeArrowheads="1"/>
          </p:cNvSpPr>
          <p:nvPr/>
        </p:nvSpPr>
        <p:spPr bwMode="auto">
          <a:xfrm>
            <a:off x="303213" y="225283"/>
            <a:ext cx="8840787" cy="5870838"/>
          </a:xfrm>
          <a:prstGeom prst="rect">
            <a:avLst/>
          </a:prstGeom>
          <a:noFill/>
          <a:ln w="9525">
            <a:noFill/>
            <a:miter lim="800000"/>
            <a:headEnd/>
            <a:tailEnd/>
          </a:ln>
        </p:spPr>
        <p:txBody>
          <a:bodyPr wrap="square">
            <a:spAutoFit/>
          </a:bodyPr>
          <a:lstStyle/>
          <a:p>
            <a:pPr marL="179388" indent="-179388" eaLnBrk="1" hangingPunct="1">
              <a:spcAft>
                <a:spcPts val="600"/>
              </a:spcAft>
              <a:buSzPct val="85000"/>
              <a:defRPr/>
            </a:pPr>
            <a:r>
              <a:rPr lang="fr-FR" sz="2000" b="1" dirty="0">
                <a:solidFill>
                  <a:srgbClr val="3333FF"/>
                </a:solidFill>
                <a:latin typeface="Arial" charset="0"/>
              </a:rPr>
              <a:t>1.1.17  ADN vs ARN:</a:t>
            </a:r>
          </a:p>
          <a:p>
            <a:pPr marL="265113" indent="-177800" eaLnBrk="1" hangingPunct="1">
              <a:buSzPct val="85000"/>
              <a:buFont typeface="Wingdings" pitchFamily="2" charset="2"/>
              <a:buChar char="§"/>
              <a:defRPr/>
            </a:pPr>
            <a:r>
              <a:rPr lang="fr-FR" b="1" dirty="0">
                <a:latin typeface="Arial" charset="0"/>
              </a:rPr>
              <a:t>Acide désoxyribonucléique (ADN)</a:t>
            </a:r>
          </a:p>
          <a:p>
            <a:pPr marL="449263" indent="-177800" eaLnBrk="1" hangingPunct="1">
              <a:spcBef>
                <a:spcPts val="0"/>
              </a:spcBef>
              <a:buFontTx/>
              <a:buChar char="-"/>
              <a:defRPr/>
            </a:pPr>
            <a:r>
              <a:rPr lang="fr-FR" sz="1600" dirty="0">
                <a:latin typeface="Arial" charset="0"/>
              </a:rPr>
              <a:t>Structure:</a:t>
            </a:r>
          </a:p>
          <a:p>
            <a:pPr marL="715963" lvl="1" indent="-177800" eaLnBrk="1" hangingPunct="1">
              <a:spcBef>
                <a:spcPts val="0"/>
              </a:spcBef>
              <a:buFontTx/>
              <a:buChar char="-"/>
              <a:defRPr/>
            </a:pPr>
            <a:r>
              <a:rPr lang="fr-FR" sz="1600" dirty="0">
                <a:latin typeface="Arial" charset="0"/>
              </a:rPr>
              <a:t>Double hélice (deux brins)</a:t>
            </a:r>
          </a:p>
          <a:p>
            <a:pPr marL="715963" lvl="1" indent="-177800" eaLnBrk="1" hangingPunct="1">
              <a:spcBef>
                <a:spcPts val="0"/>
              </a:spcBef>
              <a:buFontTx/>
              <a:buChar char="-"/>
              <a:defRPr/>
            </a:pPr>
            <a:r>
              <a:rPr lang="fr-FR" sz="1600" dirty="0">
                <a:latin typeface="Arial" charset="0"/>
              </a:rPr>
              <a:t>Sucre: désoxyribose</a:t>
            </a:r>
          </a:p>
          <a:p>
            <a:pPr marL="715963" lvl="1" indent="-177800" eaLnBrk="1" hangingPunct="1">
              <a:spcBef>
                <a:spcPts val="0"/>
              </a:spcBef>
              <a:buFontTx/>
              <a:buChar char="-"/>
              <a:defRPr/>
            </a:pPr>
            <a:r>
              <a:rPr lang="fr-FR" sz="1600" dirty="0">
                <a:latin typeface="Arial" charset="0"/>
              </a:rPr>
              <a:t>Bases: T A C G</a:t>
            </a:r>
          </a:p>
          <a:p>
            <a:pPr marL="449263" indent="-177800" eaLnBrk="1" hangingPunct="1">
              <a:spcBef>
                <a:spcPts val="0"/>
              </a:spcBef>
              <a:buFontTx/>
              <a:buChar char="-"/>
              <a:defRPr/>
            </a:pPr>
            <a:r>
              <a:rPr lang="fr-FR" sz="1600" dirty="0">
                <a:latin typeface="Arial" charset="0"/>
              </a:rPr>
              <a:t>Localisé surtout dans le noyau</a:t>
            </a:r>
          </a:p>
          <a:p>
            <a:pPr marL="449263" indent="-177800" eaLnBrk="1" hangingPunct="1">
              <a:spcBef>
                <a:spcPts val="0"/>
              </a:spcBef>
              <a:buFontTx/>
              <a:buChar char="-"/>
              <a:defRPr/>
            </a:pPr>
            <a:r>
              <a:rPr lang="fr-FR" sz="1600" dirty="0">
                <a:latin typeface="Arial" charset="0"/>
              </a:rPr>
              <a:t>Constitue les </a:t>
            </a:r>
            <a:r>
              <a:rPr lang="fr-FR" sz="1600" i="1" dirty="0">
                <a:latin typeface="Arial" charset="0"/>
              </a:rPr>
              <a:t>gènes </a:t>
            </a:r>
            <a:r>
              <a:rPr lang="fr-FR" sz="1600" dirty="0">
                <a:latin typeface="Arial" charset="0"/>
              </a:rPr>
              <a:t>(matériel génétique)</a:t>
            </a:r>
          </a:p>
          <a:p>
            <a:pPr marL="449263" indent="-177800" eaLnBrk="1" hangingPunct="1">
              <a:spcBef>
                <a:spcPts val="0"/>
              </a:spcBef>
              <a:buFontTx/>
              <a:buChar char="-"/>
              <a:defRPr/>
            </a:pPr>
            <a:r>
              <a:rPr lang="fr-FR" sz="1600" dirty="0">
                <a:latin typeface="Arial" charset="0"/>
              </a:rPr>
              <a:t>Se réplique avant la division cellulaire (maintien de l’information génétique)</a:t>
            </a:r>
          </a:p>
          <a:p>
            <a:pPr marL="449263" indent="-177800" eaLnBrk="1" hangingPunct="1">
              <a:spcBef>
                <a:spcPts val="0"/>
              </a:spcBef>
              <a:buFontTx/>
              <a:buChar char="-"/>
              <a:defRPr/>
            </a:pPr>
            <a:r>
              <a:rPr lang="fr-FR" sz="1600" dirty="0">
                <a:latin typeface="Arial" charset="0"/>
              </a:rPr>
              <a:t>Régit la synthèse des protéines</a:t>
            </a:r>
          </a:p>
          <a:p>
            <a:pPr marL="265113" indent="-177800" eaLnBrk="1" hangingPunct="1">
              <a:defRPr/>
            </a:pPr>
            <a:endParaRPr lang="fr-FR" sz="1200" dirty="0">
              <a:latin typeface="Arial" charset="0"/>
            </a:endParaRPr>
          </a:p>
          <a:p>
            <a:pPr marL="265113" indent="-177800" eaLnBrk="1" hangingPunct="1">
              <a:buSzPct val="85000"/>
              <a:buFont typeface="Wingdings" pitchFamily="2" charset="2"/>
              <a:buChar char="§"/>
              <a:defRPr/>
            </a:pPr>
            <a:r>
              <a:rPr lang="fr-FR" b="1" dirty="0">
                <a:latin typeface="Arial" charset="0"/>
              </a:rPr>
              <a:t>Acide ribonucléique (ARN)</a:t>
            </a:r>
          </a:p>
          <a:p>
            <a:pPr marL="449263" indent="-177800" eaLnBrk="1" hangingPunct="1">
              <a:spcBef>
                <a:spcPts val="0"/>
              </a:spcBef>
              <a:buFontTx/>
              <a:buChar char="-"/>
              <a:defRPr/>
            </a:pPr>
            <a:r>
              <a:rPr lang="fr-FR" sz="1600" dirty="0">
                <a:latin typeface="Arial" charset="0"/>
              </a:rPr>
              <a:t>Structure:</a:t>
            </a:r>
          </a:p>
          <a:p>
            <a:pPr marL="715963" lvl="1" indent="-177800" eaLnBrk="1" hangingPunct="1">
              <a:spcBef>
                <a:spcPts val="0"/>
              </a:spcBef>
              <a:buFontTx/>
              <a:buChar char="-"/>
              <a:defRPr/>
            </a:pPr>
            <a:r>
              <a:rPr lang="fr-FR" sz="1600" dirty="0">
                <a:latin typeface="Arial" charset="0"/>
              </a:rPr>
              <a:t>Brin simple</a:t>
            </a:r>
          </a:p>
          <a:p>
            <a:pPr marL="715963" lvl="1" indent="-177800" eaLnBrk="1" hangingPunct="1">
              <a:spcBef>
                <a:spcPts val="0"/>
              </a:spcBef>
              <a:buFontTx/>
              <a:buChar char="-"/>
              <a:defRPr/>
            </a:pPr>
            <a:r>
              <a:rPr lang="fr-FR" sz="1600" dirty="0">
                <a:latin typeface="Arial" charset="0"/>
              </a:rPr>
              <a:t>Sucre: ribose</a:t>
            </a:r>
          </a:p>
          <a:p>
            <a:pPr marL="715963" lvl="1" indent="-177800" eaLnBrk="1" hangingPunct="1">
              <a:spcBef>
                <a:spcPts val="0"/>
              </a:spcBef>
              <a:buFontTx/>
              <a:buChar char="-"/>
              <a:defRPr/>
            </a:pPr>
            <a:r>
              <a:rPr lang="fr-FR" sz="1600" dirty="0">
                <a:latin typeface="Arial" charset="0"/>
              </a:rPr>
              <a:t>Bases: U A C G</a:t>
            </a:r>
          </a:p>
          <a:p>
            <a:pPr marL="449263" indent="-177800" eaLnBrk="1" hangingPunct="1">
              <a:spcBef>
                <a:spcPts val="0"/>
              </a:spcBef>
              <a:buFontTx/>
              <a:buChar char="-"/>
              <a:defRPr/>
            </a:pPr>
            <a:r>
              <a:rPr lang="fr-FR" sz="1600" dirty="0">
                <a:latin typeface="Arial" charset="0"/>
              </a:rPr>
              <a:t>Localisé surtout dans le cytoplasme</a:t>
            </a:r>
          </a:p>
          <a:p>
            <a:pPr marL="449263" indent="-177800" eaLnBrk="1" hangingPunct="1">
              <a:spcBef>
                <a:spcPts val="0"/>
              </a:spcBef>
              <a:buFontTx/>
              <a:buChar char="-"/>
              <a:defRPr/>
            </a:pPr>
            <a:r>
              <a:rPr lang="fr-FR" sz="1600" dirty="0">
                <a:latin typeface="Arial" charset="0"/>
              </a:rPr>
              <a:t>Effectue la synthèse des protéines en suivant les directives données par l’ADN</a:t>
            </a:r>
          </a:p>
          <a:p>
            <a:pPr marL="179388" indent="-179388" eaLnBrk="1" hangingPunct="1">
              <a:spcBef>
                <a:spcPts val="0"/>
              </a:spcBef>
              <a:defRPr/>
            </a:pPr>
            <a:endParaRPr lang="fr-FR" dirty="0">
              <a:latin typeface="Arial" charset="0"/>
            </a:endParaRPr>
          </a:p>
          <a:p>
            <a:pPr marL="179388" indent="-179388" eaLnBrk="1" hangingPunct="1">
              <a:spcBef>
                <a:spcPts val="0"/>
              </a:spcBef>
              <a:tabLst>
                <a:tab pos="803275" algn="l"/>
              </a:tabLst>
              <a:defRPr/>
            </a:pPr>
            <a:r>
              <a:rPr lang="fr-FR" sz="2000" b="1" dirty="0">
                <a:solidFill>
                  <a:srgbClr val="3333FF"/>
                </a:solidFill>
                <a:latin typeface="Arial" charset="0"/>
              </a:rPr>
              <a:t>1.1.18	Qu’est-ce qu’un gène? </a:t>
            </a:r>
          </a:p>
          <a:p>
            <a:pPr marL="804863" indent="-1588" eaLnBrk="1" hangingPunct="1">
              <a:spcBef>
                <a:spcPts val="300"/>
              </a:spcBef>
              <a:defRPr/>
            </a:pPr>
            <a:r>
              <a:rPr lang="fr-FR" dirty="0">
                <a:latin typeface="Arial" charset="0"/>
              </a:rPr>
              <a:t>	</a:t>
            </a:r>
            <a:r>
              <a:rPr lang="fr-FR" sz="1600" dirty="0">
                <a:latin typeface="Arial" charset="0"/>
              </a:rPr>
              <a:t>Dans sa définition la plus simple: segment d’ADN qui porte les instructions nécessaires à la création d’une chaîne polypeptidique.</a:t>
            </a:r>
          </a:p>
        </p:txBody>
      </p:sp>
      <p:sp>
        <p:nvSpPr>
          <p:cNvPr id="3" name="Text Box 31"/>
          <p:cNvSpPr txBox="1">
            <a:spLocks noChangeArrowheads="1"/>
          </p:cNvSpPr>
          <p:nvPr/>
        </p:nvSpPr>
        <p:spPr bwMode="auto">
          <a:xfrm>
            <a:off x="303213" y="6083858"/>
            <a:ext cx="8368347" cy="594359"/>
          </a:xfrm>
          <a:prstGeom prst="rect">
            <a:avLst/>
          </a:prstGeom>
          <a:noFill/>
          <a:ln w="9525">
            <a:solidFill>
              <a:srgbClr val="FF0000"/>
            </a:solidFill>
            <a:miter lim="800000"/>
            <a:headEnd/>
            <a:tailEnd/>
          </a:ln>
        </p:spPr>
        <p:txBody>
          <a:bodyPr wrap="square" tIns="36000" bIns="36000" anchor="ctr" anchorCtr="0">
            <a:noAutofit/>
          </a:bodyPr>
          <a:lstStyle/>
          <a:p>
            <a:pPr eaLnBrk="1" hangingPunct="1">
              <a:spcBef>
                <a:spcPts val="0"/>
              </a:spcBef>
            </a:pPr>
            <a:r>
              <a:rPr lang="fr-CA" dirty="0">
                <a:solidFill>
                  <a:srgbClr val="FF0000"/>
                </a:solidFill>
                <a:latin typeface="Calibri" panose="020F0502020204030204" pitchFamily="34" charset="0"/>
                <a:cs typeface="Arial" charset="0"/>
              </a:rPr>
              <a:t>Combien de gènes par molécule d’ADN?    Combien de molécules d’ADN par noyau?</a:t>
            </a:r>
          </a:p>
          <a:p>
            <a:pPr eaLnBrk="1" hangingPunct="1">
              <a:spcBef>
                <a:spcPts val="0"/>
              </a:spcBef>
            </a:pPr>
            <a:r>
              <a:rPr lang="fr-CA" dirty="0">
                <a:solidFill>
                  <a:srgbClr val="FF0000"/>
                </a:solidFill>
                <a:latin typeface="Calibri" panose="020F0502020204030204" pitchFamily="34" charset="0"/>
                <a:cs typeface="Arial" charset="0"/>
              </a:rPr>
              <a:t>Combien de gènes sont activés dans une cellule?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Text Box 50"/>
          <p:cNvSpPr txBox="1">
            <a:spLocks noChangeArrowheads="1"/>
          </p:cNvSpPr>
          <p:nvPr/>
        </p:nvSpPr>
        <p:spPr bwMode="auto">
          <a:xfrm>
            <a:off x="269875" y="246063"/>
            <a:ext cx="6629400" cy="400050"/>
          </a:xfrm>
          <a:prstGeom prst="rect">
            <a:avLst/>
          </a:prstGeom>
          <a:noFill/>
          <a:ln w="9525">
            <a:noFill/>
            <a:miter lim="800000"/>
            <a:headEnd/>
            <a:tailEnd/>
          </a:ln>
        </p:spPr>
        <p:txBody>
          <a:bodyPr>
            <a:spAutoFit/>
          </a:bodyPr>
          <a:lstStyle/>
          <a:p>
            <a:pPr marL="179388" indent="-179388" eaLnBrk="1" hangingPunct="1">
              <a:spcBef>
                <a:spcPct val="50000"/>
              </a:spcBef>
            </a:pPr>
            <a:r>
              <a:rPr lang="fr-CA" sz="2000" b="1" dirty="0">
                <a:solidFill>
                  <a:srgbClr val="3333FF"/>
                </a:solidFill>
                <a:latin typeface="Arial" charset="0"/>
              </a:rPr>
              <a:t>1.1.19  </a:t>
            </a:r>
            <a:r>
              <a:rPr lang="fr-CA" sz="2000" b="1" u="sng" dirty="0">
                <a:solidFill>
                  <a:srgbClr val="3333FF"/>
                </a:solidFill>
                <a:latin typeface="Arial" charset="0"/>
              </a:rPr>
              <a:t>ADÉNOSINE TRIPHOSPHATE (ATP)</a:t>
            </a:r>
            <a:endParaRPr lang="en-US" sz="2000" b="1" u="sng" dirty="0">
              <a:solidFill>
                <a:srgbClr val="3333FF"/>
              </a:solidFill>
              <a:latin typeface="Arial" charset="0"/>
            </a:endParaRPr>
          </a:p>
        </p:txBody>
      </p:sp>
      <p:sp>
        <p:nvSpPr>
          <p:cNvPr id="18439" name="Text Box 54"/>
          <p:cNvSpPr txBox="1">
            <a:spLocks noChangeArrowheads="1"/>
          </p:cNvSpPr>
          <p:nvPr/>
        </p:nvSpPr>
        <p:spPr bwMode="auto">
          <a:xfrm>
            <a:off x="1075514" y="659691"/>
            <a:ext cx="7459286" cy="400110"/>
          </a:xfrm>
          <a:prstGeom prst="rect">
            <a:avLst/>
          </a:prstGeom>
          <a:noFill/>
          <a:ln w="9525">
            <a:noFill/>
            <a:miter lim="800000"/>
            <a:headEnd/>
            <a:tailEnd/>
          </a:ln>
        </p:spPr>
        <p:txBody>
          <a:bodyPr wrap="none">
            <a:spAutoFit/>
          </a:bodyPr>
          <a:lstStyle/>
          <a:p>
            <a:pPr eaLnBrk="1" hangingPunct="1"/>
            <a:r>
              <a:rPr lang="fr-FR" sz="2000" b="1" dirty="0">
                <a:latin typeface="Arial" charset="0"/>
                <a:cs typeface="Arial" charset="0"/>
              </a:rPr>
              <a:t>Énergie emmagasinée dans les liaisons phosphate de l’ATP</a:t>
            </a:r>
          </a:p>
        </p:txBody>
      </p:sp>
      <p:sp>
        <p:nvSpPr>
          <p:cNvPr id="18440" name="Text Box 55"/>
          <p:cNvSpPr txBox="1">
            <a:spLocks noChangeArrowheads="1"/>
          </p:cNvSpPr>
          <p:nvPr/>
        </p:nvSpPr>
        <p:spPr bwMode="auto">
          <a:xfrm>
            <a:off x="7958138" y="6311900"/>
            <a:ext cx="920445" cy="338554"/>
          </a:xfrm>
          <a:prstGeom prst="rect">
            <a:avLst/>
          </a:prstGeom>
          <a:noFill/>
          <a:ln w="6350">
            <a:solidFill>
              <a:srgbClr val="0000FF"/>
            </a:solidFill>
            <a:miter lim="800000"/>
            <a:headEnd/>
            <a:tailEnd/>
          </a:ln>
        </p:spPr>
        <p:txBody>
          <a:bodyPr wrap="none">
            <a:spAutoFit/>
          </a:bodyPr>
          <a:lstStyle/>
          <a:p>
            <a:r>
              <a:rPr lang="fr-CA" sz="1600" dirty="0">
                <a:solidFill>
                  <a:srgbClr val="3333FF"/>
                </a:solidFill>
              </a:rPr>
              <a:t>Fig. 2.26</a:t>
            </a:r>
            <a:endParaRPr lang="en-US" sz="1600" dirty="0">
              <a:solidFill>
                <a:srgbClr val="3333FF"/>
              </a:solidFill>
            </a:endParaRPr>
          </a:p>
        </p:txBody>
      </p:sp>
      <p:pic>
        <p:nvPicPr>
          <p:cNvPr id="18489" name="Picture 57" descr="http://cw2.erpi.com/cw/marieb/userfiles/27_Fig_2_23_p_64.jpg"/>
          <p:cNvPicPr>
            <a:picLocks noChangeAspect="1" noChangeArrowheads="1"/>
          </p:cNvPicPr>
          <p:nvPr/>
        </p:nvPicPr>
        <p:blipFill>
          <a:blip r:embed="rId3" cstate="print"/>
          <a:srcRect b="37795"/>
          <a:stretch>
            <a:fillRect/>
          </a:stretch>
        </p:blipFill>
        <p:spPr bwMode="auto">
          <a:xfrm>
            <a:off x="810486" y="970671"/>
            <a:ext cx="6693601" cy="5634111"/>
          </a:xfrm>
          <a:prstGeom prst="rect">
            <a:avLst/>
          </a:prstGeom>
          <a:noFill/>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Freeform 6"/>
          <p:cNvSpPr>
            <a:spLocks/>
          </p:cNvSpPr>
          <p:nvPr/>
        </p:nvSpPr>
        <p:spPr bwMode="auto">
          <a:xfrm>
            <a:off x="6356350" y="2074863"/>
            <a:ext cx="247650" cy="231775"/>
          </a:xfrm>
          <a:custGeom>
            <a:avLst/>
            <a:gdLst>
              <a:gd name="T0" fmla="*/ 0 w 192"/>
              <a:gd name="T1" fmla="*/ 2147483647 h 168"/>
              <a:gd name="T2" fmla="*/ 2147483647 w 192"/>
              <a:gd name="T3" fmla="*/ 0 h 168"/>
              <a:gd name="T4" fmla="*/ 0 w 192"/>
              <a:gd name="T5" fmla="*/ 2147483647 h 168"/>
              <a:gd name="T6" fmla="*/ 0 60000 65536"/>
              <a:gd name="T7" fmla="*/ 0 60000 65536"/>
              <a:gd name="T8" fmla="*/ 0 60000 65536"/>
              <a:gd name="T9" fmla="*/ 0 w 192"/>
              <a:gd name="T10" fmla="*/ 0 h 168"/>
              <a:gd name="T11" fmla="*/ 192 w 192"/>
              <a:gd name="T12" fmla="*/ 168 h 168"/>
            </a:gdLst>
            <a:ahLst/>
            <a:cxnLst>
              <a:cxn ang="T6">
                <a:pos x="T0" y="T1"/>
              </a:cxn>
              <a:cxn ang="T7">
                <a:pos x="T2" y="T3"/>
              </a:cxn>
              <a:cxn ang="T8">
                <a:pos x="T4" y="T5"/>
              </a:cxn>
            </a:cxnLst>
            <a:rect l="T9" t="T10" r="T11" b="T12"/>
            <a:pathLst>
              <a:path w="192" h="168">
                <a:moveTo>
                  <a:pt x="0" y="168"/>
                </a:moveTo>
                <a:lnTo>
                  <a:pt x="192" y="0"/>
                </a:lnTo>
                <a:lnTo>
                  <a:pt x="0" y="168"/>
                </a:lnTo>
                <a:close/>
              </a:path>
            </a:pathLst>
          </a:custGeom>
          <a:solidFill>
            <a:srgbClr val="FFFFFF"/>
          </a:solidFill>
          <a:ln w="9525">
            <a:noFill/>
            <a:round/>
            <a:headEnd/>
            <a:tailEnd/>
          </a:ln>
        </p:spPr>
        <p:txBody>
          <a:bodyPr/>
          <a:lstStyle/>
          <a:p>
            <a:endParaRPr lang="fr-CA"/>
          </a:p>
        </p:txBody>
      </p:sp>
      <p:sp>
        <p:nvSpPr>
          <p:cNvPr id="19487" name="Text Box 31"/>
          <p:cNvSpPr txBox="1">
            <a:spLocks noChangeArrowheads="1"/>
          </p:cNvSpPr>
          <p:nvPr/>
        </p:nvSpPr>
        <p:spPr bwMode="auto">
          <a:xfrm>
            <a:off x="161216" y="6065119"/>
            <a:ext cx="4158370" cy="738664"/>
          </a:xfrm>
          <a:prstGeom prst="rect">
            <a:avLst/>
          </a:prstGeom>
          <a:noFill/>
          <a:ln w="9525">
            <a:solidFill>
              <a:srgbClr val="FF0000"/>
            </a:solidFill>
            <a:miter lim="800000"/>
            <a:headEnd/>
            <a:tailEnd/>
          </a:ln>
        </p:spPr>
        <p:txBody>
          <a:bodyPr wrap="square">
            <a:spAutoFit/>
          </a:bodyPr>
          <a:lstStyle/>
          <a:p>
            <a:pPr eaLnBrk="1" hangingPunct="1">
              <a:spcBef>
                <a:spcPts val="0"/>
              </a:spcBef>
            </a:pPr>
            <a:r>
              <a:rPr lang="fr-FR" b="1" dirty="0">
                <a:solidFill>
                  <a:srgbClr val="FF0000"/>
                </a:solidFill>
                <a:latin typeface="Arial" charset="0"/>
                <a:cs typeface="Arial" charset="0"/>
              </a:rPr>
              <a:t>En absence d’ATP, les processus vitaux cesseraient  </a:t>
            </a:r>
            <a:r>
              <a:rPr lang="fr-FR" b="1" dirty="0">
                <a:solidFill>
                  <a:srgbClr val="FF0000"/>
                </a:solidFill>
                <a:latin typeface="Arial" charset="0"/>
                <a:cs typeface="Arial" charset="0"/>
                <a:sym typeface="Wingdings" pitchFamily="2" charset="2"/>
              </a:rPr>
              <a:t> Mort cellulaire</a:t>
            </a:r>
            <a:endParaRPr lang="fr-FR" sz="2400" b="1" dirty="0">
              <a:solidFill>
                <a:srgbClr val="FF0000"/>
              </a:solidFill>
              <a:latin typeface="Arial" charset="0"/>
              <a:cs typeface="Arial" charset="0"/>
            </a:endParaRPr>
          </a:p>
        </p:txBody>
      </p:sp>
      <p:pic>
        <p:nvPicPr>
          <p:cNvPr id="19489" name="Picture 33" descr="http://cw2.erpi.com/cw/marieb/userfiles/28_Fig_2_24_p_65.jpg"/>
          <p:cNvPicPr>
            <a:picLocks noChangeAspect="1" noChangeArrowheads="1"/>
          </p:cNvPicPr>
          <p:nvPr/>
        </p:nvPicPr>
        <p:blipFill rotWithShape="1">
          <a:blip r:embed="rId3" cstate="print"/>
          <a:srcRect t="1" b="13064"/>
          <a:stretch/>
        </p:blipFill>
        <p:spPr bwMode="auto">
          <a:xfrm>
            <a:off x="4430191" y="168812"/>
            <a:ext cx="4544996" cy="5923875"/>
          </a:xfrm>
          <a:prstGeom prst="rect">
            <a:avLst/>
          </a:prstGeom>
          <a:noFill/>
        </p:spPr>
      </p:pic>
      <p:sp>
        <p:nvSpPr>
          <p:cNvPr id="18461" name="Text Box 31"/>
          <p:cNvSpPr txBox="1">
            <a:spLocks noChangeArrowheads="1"/>
          </p:cNvSpPr>
          <p:nvPr/>
        </p:nvSpPr>
        <p:spPr bwMode="auto">
          <a:xfrm>
            <a:off x="161216" y="302774"/>
            <a:ext cx="4621798" cy="1992853"/>
          </a:xfrm>
          <a:prstGeom prst="rect">
            <a:avLst/>
          </a:prstGeom>
          <a:noFill/>
          <a:ln w="9525">
            <a:noFill/>
            <a:miter lim="800000"/>
            <a:headEnd/>
            <a:tailEnd/>
          </a:ln>
        </p:spPr>
        <p:txBody>
          <a:bodyPr wrap="square">
            <a:spAutoFit/>
          </a:bodyPr>
          <a:lstStyle/>
          <a:p>
            <a:pPr marL="803275" indent="-803275" eaLnBrk="1" hangingPunct="1">
              <a:spcBef>
                <a:spcPct val="50000"/>
              </a:spcBef>
              <a:defRPr/>
            </a:pPr>
            <a:r>
              <a:rPr lang="fr-FR" sz="2000" b="1" dirty="0">
                <a:solidFill>
                  <a:srgbClr val="3333FF"/>
                </a:solidFill>
                <a:latin typeface="Arial" charset="0"/>
                <a:cs typeface="Arial" charset="0"/>
              </a:rPr>
              <a:t>1.1.20	Utilisation de l’ATP pour le travail cellulaire</a:t>
            </a:r>
          </a:p>
          <a:p>
            <a:pPr marL="450850" indent="-450850" eaLnBrk="1" hangingPunct="1">
              <a:spcBef>
                <a:spcPts val="1200"/>
              </a:spcBef>
              <a:tabLst>
                <a:tab pos="450850" algn="l"/>
              </a:tabLst>
              <a:defRPr/>
            </a:pPr>
            <a:r>
              <a:rPr lang="fr-FR" dirty="0">
                <a:latin typeface="Arial" charset="0"/>
                <a:cs typeface="Arial" charset="0"/>
              </a:rPr>
              <a:t>Types de travail cellulaire:</a:t>
            </a:r>
          </a:p>
          <a:p>
            <a:pPr marL="182563" indent="-182563" eaLnBrk="1" hangingPunct="1">
              <a:spcBef>
                <a:spcPts val="300"/>
              </a:spcBef>
              <a:buFont typeface="Wingdings" pitchFamily="2" charset="2"/>
              <a:buChar char="§"/>
              <a:defRPr/>
            </a:pPr>
            <a:r>
              <a:rPr lang="fr-FR" sz="1600" dirty="0">
                <a:latin typeface="Arial" charset="0"/>
                <a:cs typeface="Arial" charset="0"/>
              </a:rPr>
              <a:t>Transport</a:t>
            </a:r>
          </a:p>
          <a:p>
            <a:pPr marL="182563" indent="-182563" eaLnBrk="1" hangingPunct="1">
              <a:spcBef>
                <a:spcPts val="300"/>
              </a:spcBef>
              <a:buFont typeface="Wingdings" pitchFamily="2" charset="2"/>
              <a:buChar char="§"/>
              <a:defRPr/>
            </a:pPr>
            <a:r>
              <a:rPr lang="fr-FR" sz="1600" dirty="0">
                <a:latin typeface="Arial" charset="0"/>
                <a:cs typeface="Arial" charset="0"/>
              </a:rPr>
              <a:t>Travail mécanique (contraction, mouvements)</a:t>
            </a:r>
          </a:p>
          <a:p>
            <a:pPr marL="182563" indent="-182563" eaLnBrk="1" hangingPunct="1">
              <a:spcBef>
                <a:spcPts val="300"/>
              </a:spcBef>
              <a:buFont typeface="Wingdings" pitchFamily="2" charset="2"/>
              <a:buChar char="§"/>
              <a:defRPr/>
            </a:pPr>
            <a:r>
              <a:rPr lang="fr-FR" sz="1600" dirty="0">
                <a:latin typeface="Arial" charset="0"/>
                <a:cs typeface="Arial" charset="0"/>
              </a:rPr>
              <a:t>Réactions chimiques</a:t>
            </a:r>
          </a:p>
        </p:txBody>
      </p:sp>
      <p:sp>
        <p:nvSpPr>
          <p:cNvPr id="6" name="Text Box 159">
            <a:extLst>
              <a:ext uri="{FF2B5EF4-FFF2-40B4-BE49-F238E27FC236}">
                <a16:creationId xmlns:a16="http://schemas.microsoft.com/office/drawing/2014/main" id="{C0F40608-3690-4F23-8288-4DCF2EA94983}"/>
              </a:ext>
            </a:extLst>
          </p:cNvPr>
          <p:cNvSpPr txBox="1">
            <a:spLocks noChangeArrowheads="1"/>
          </p:cNvSpPr>
          <p:nvPr/>
        </p:nvSpPr>
        <p:spPr bwMode="auto">
          <a:xfrm>
            <a:off x="4652826" y="6217088"/>
            <a:ext cx="4322362" cy="584775"/>
          </a:xfrm>
          <a:prstGeom prst="rect">
            <a:avLst/>
          </a:prstGeom>
          <a:noFill/>
          <a:ln w="6350">
            <a:solidFill>
              <a:srgbClr val="0000FF"/>
            </a:solidFill>
            <a:miter lim="800000"/>
            <a:headEnd/>
            <a:tailEnd/>
          </a:ln>
        </p:spPr>
        <p:txBody>
          <a:bodyPr wrap="square">
            <a:spAutoFit/>
          </a:bodyPr>
          <a:lstStyle/>
          <a:p>
            <a:r>
              <a:rPr lang="fr-CA" sz="1600" dirty="0">
                <a:solidFill>
                  <a:srgbClr val="3333FF"/>
                </a:solidFill>
              </a:rPr>
              <a:t>Fig. 2.27  Trois exemples de travail cellulaire qui utilise l’énergie de l’ATP.</a:t>
            </a:r>
            <a:endParaRPr lang="en-US" sz="1600" dirty="0">
              <a:solidFill>
                <a:srgbClr val="3333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91129" y="5386535"/>
            <a:ext cx="8519160" cy="1338828"/>
          </a:xfrm>
          <a:prstGeom prst="rect">
            <a:avLst/>
          </a:prstGeom>
          <a:solidFill>
            <a:schemeClr val="accent2">
              <a:lumMod val="20000"/>
              <a:lumOff val="80000"/>
              <a:alpha val="50000"/>
            </a:schemeClr>
          </a:solidFill>
          <a:ln>
            <a:solidFill>
              <a:srgbClr val="3333FF"/>
            </a:solidFill>
          </a:ln>
        </p:spPr>
        <p:txBody>
          <a:bodyPr wrap="square">
            <a:spAutoFit/>
          </a:bodyPr>
          <a:lstStyle/>
          <a:p>
            <a:r>
              <a:rPr lang="fr-CA" sz="2000" b="1" dirty="0">
                <a:latin typeface="Arial" panose="020B0604020202020204" pitchFamily="34" charset="0"/>
                <a:cs typeface="Arial" panose="020B0604020202020204" pitchFamily="34" charset="0"/>
              </a:rPr>
              <a:t>Section 1.2  Animation à visionner sur le site de Pearson-ERPI:</a:t>
            </a:r>
          </a:p>
          <a:p>
            <a:pPr>
              <a:spcBef>
                <a:spcPts val="600"/>
              </a:spcBef>
            </a:pPr>
            <a:r>
              <a:rPr lang="fr-CA" sz="2000" b="1" i="1" dirty="0">
                <a:latin typeface="Arial" panose="020B0604020202020204" pitchFamily="34" charset="0"/>
                <a:cs typeface="Arial" panose="020B0604020202020204" pitchFamily="34" charset="0"/>
                <a:hlinkClick r:id="rId3"/>
              </a:rPr>
              <a:t>Exploration d’une cellule </a:t>
            </a:r>
            <a:r>
              <a:rPr lang="fr-CA" dirty="0">
                <a:latin typeface="Arial" panose="020B0604020202020204" pitchFamily="34" charset="0"/>
                <a:cs typeface="Arial" panose="020B0604020202020204" pitchFamily="34" charset="0"/>
              </a:rPr>
              <a:t>https://media.pearsoncmg.com/intl/streaming/erpi/etext/erpi_marieb_4e/apflix/tourofananimalcell_vf.mp4</a:t>
            </a:r>
          </a:p>
        </p:txBody>
      </p:sp>
      <p:sp>
        <p:nvSpPr>
          <p:cNvPr id="5" name="Rectangle 2"/>
          <p:cNvSpPr>
            <a:spLocks noGrp="1" noChangeArrowheads="1"/>
          </p:cNvSpPr>
          <p:nvPr>
            <p:ph type="body" sz="half" idx="1"/>
          </p:nvPr>
        </p:nvSpPr>
        <p:spPr>
          <a:xfrm>
            <a:off x="182563" y="285750"/>
            <a:ext cx="8775700" cy="503238"/>
          </a:xfrm>
        </p:spPr>
        <p:txBody>
          <a:bodyPr/>
          <a:lstStyle/>
          <a:p>
            <a:pPr marL="690563" indent="-690563" eaLnBrk="1" hangingPunct="1">
              <a:lnSpc>
                <a:spcPct val="80000"/>
              </a:lnSpc>
              <a:spcAft>
                <a:spcPct val="25000"/>
              </a:spcAft>
              <a:buClr>
                <a:schemeClr val="tx1"/>
              </a:buClr>
              <a:buSzPct val="135000"/>
              <a:buFontTx/>
              <a:buNone/>
              <a:defRPr/>
            </a:pPr>
            <a:r>
              <a:rPr lang="fr-FR" sz="2800" b="1" dirty="0">
                <a:solidFill>
                  <a:srgbClr val="3333FF"/>
                </a:solidFill>
                <a:latin typeface="+mj-lt"/>
              </a:rPr>
              <a:t>1.2 	</a:t>
            </a:r>
            <a:r>
              <a:rPr lang="fr-FR" sz="2800" b="1" u="sng" dirty="0">
                <a:solidFill>
                  <a:srgbClr val="3333FF"/>
                </a:solidFill>
                <a:latin typeface="+mj-lt"/>
              </a:rPr>
              <a:t>LES CELLULES ET LEURS STRUCTURES</a:t>
            </a:r>
            <a:endParaRPr lang="en-CA" sz="2800" b="1" u="sng" dirty="0">
              <a:solidFill>
                <a:srgbClr val="3333FF"/>
              </a:solidFill>
              <a:latin typeface="+mj-lt"/>
            </a:endParaRPr>
          </a:p>
        </p:txBody>
      </p:sp>
      <p:grpSp>
        <p:nvGrpSpPr>
          <p:cNvPr id="6" name="Group 19"/>
          <p:cNvGrpSpPr>
            <a:grpSpLocks/>
          </p:cNvGrpSpPr>
          <p:nvPr/>
        </p:nvGrpSpPr>
        <p:grpSpPr bwMode="auto">
          <a:xfrm>
            <a:off x="1443223" y="742734"/>
            <a:ext cx="6080901" cy="3708848"/>
            <a:chOff x="-153" y="493"/>
            <a:chExt cx="5513" cy="3322"/>
          </a:xfrm>
        </p:grpSpPr>
        <p:pic>
          <p:nvPicPr>
            <p:cNvPr id="8" name="Picture 6" descr="03-01CellDivers_UN.jpg"/>
            <p:cNvPicPr>
              <a:picLocks noChangeAspect="1" noChangeArrowheads="1"/>
            </p:cNvPicPr>
            <p:nvPr/>
          </p:nvPicPr>
          <p:blipFill>
            <a:blip r:embed="rId4" cstate="print"/>
            <a:srcRect b="7117"/>
            <a:stretch>
              <a:fillRect/>
            </a:stretch>
          </p:blipFill>
          <p:spPr bwMode="auto">
            <a:xfrm>
              <a:off x="624" y="493"/>
              <a:ext cx="4736" cy="3322"/>
            </a:xfrm>
            <a:prstGeom prst="rect">
              <a:avLst/>
            </a:prstGeom>
            <a:noFill/>
            <a:ln w="9525">
              <a:noFill/>
              <a:miter lim="800000"/>
              <a:headEnd/>
              <a:tailEnd/>
            </a:ln>
          </p:spPr>
        </p:pic>
        <p:sp>
          <p:nvSpPr>
            <p:cNvPr id="9" name="Text Box 10"/>
            <p:cNvSpPr txBox="1">
              <a:spLocks noChangeArrowheads="1"/>
            </p:cNvSpPr>
            <p:nvPr/>
          </p:nvSpPr>
          <p:spPr bwMode="auto">
            <a:xfrm>
              <a:off x="-153" y="596"/>
              <a:ext cx="1093" cy="276"/>
            </a:xfrm>
            <a:prstGeom prst="rect">
              <a:avLst/>
            </a:prstGeom>
            <a:noFill/>
            <a:ln w="9525">
              <a:noFill/>
              <a:miter lim="800000"/>
              <a:headEnd/>
              <a:tailEnd/>
            </a:ln>
          </p:spPr>
          <p:txBody>
            <a:bodyPr wrap="square">
              <a:spAutoFit/>
            </a:bodyPr>
            <a:lstStyle/>
            <a:p>
              <a:r>
                <a:rPr lang="fr-CA" sz="1400" dirty="0">
                  <a:latin typeface="Arial" charset="0"/>
                </a:rPr>
                <a:t>Fibroblastes</a:t>
              </a:r>
              <a:endParaRPr lang="en-US" sz="1400" dirty="0">
                <a:latin typeface="Arial" charset="0"/>
              </a:endParaRPr>
            </a:p>
          </p:txBody>
        </p:sp>
        <p:sp>
          <p:nvSpPr>
            <p:cNvPr id="10" name="Text Box 11"/>
            <p:cNvSpPr txBox="1">
              <a:spLocks noChangeArrowheads="1"/>
            </p:cNvSpPr>
            <p:nvPr/>
          </p:nvSpPr>
          <p:spPr bwMode="auto">
            <a:xfrm>
              <a:off x="2666" y="678"/>
              <a:ext cx="2501" cy="276"/>
            </a:xfrm>
            <a:prstGeom prst="rect">
              <a:avLst/>
            </a:prstGeom>
            <a:noFill/>
            <a:ln w="9525">
              <a:noFill/>
              <a:miter lim="800000"/>
              <a:headEnd/>
              <a:tailEnd/>
            </a:ln>
          </p:spPr>
          <p:txBody>
            <a:bodyPr wrap="square">
              <a:spAutoFit/>
            </a:bodyPr>
            <a:lstStyle/>
            <a:p>
              <a:r>
                <a:rPr lang="fr-CA" sz="1400" dirty="0">
                  <a:latin typeface="Arial" charset="0"/>
                </a:rPr>
                <a:t>Érythrocytes (globules rouges)</a:t>
              </a:r>
              <a:endParaRPr lang="en-US" sz="1400" dirty="0">
                <a:latin typeface="Arial" charset="0"/>
              </a:endParaRPr>
            </a:p>
          </p:txBody>
        </p:sp>
        <p:sp>
          <p:nvSpPr>
            <p:cNvPr id="11" name="Text Box 12"/>
            <p:cNvSpPr txBox="1">
              <a:spLocks noChangeArrowheads="1"/>
            </p:cNvSpPr>
            <p:nvPr/>
          </p:nvSpPr>
          <p:spPr bwMode="auto">
            <a:xfrm>
              <a:off x="79" y="1536"/>
              <a:ext cx="1722" cy="276"/>
            </a:xfrm>
            <a:prstGeom prst="rect">
              <a:avLst/>
            </a:prstGeom>
            <a:noFill/>
            <a:ln w="9525">
              <a:noFill/>
              <a:miter lim="800000"/>
              <a:headEnd/>
              <a:tailEnd/>
            </a:ln>
          </p:spPr>
          <p:txBody>
            <a:bodyPr wrap="square">
              <a:spAutoFit/>
            </a:bodyPr>
            <a:lstStyle/>
            <a:p>
              <a:r>
                <a:rPr lang="fr-CA" sz="1400" dirty="0">
                  <a:latin typeface="Arial" charset="0"/>
                </a:rPr>
                <a:t>Cellules épithéliales</a:t>
              </a:r>
              <a:endParaRPr lang="en-US" sz="1400" dirty="0">
                <a:latin typeface="Arial" charset="0"/>
              </a:endParaRPr>
            </a:p>
          </p:txBody>
        </p:sp>
        <p:sp>
          <p:nvSpPr>
            <p:cNvPr id="12" name="Text Box 13"/>
            <p:cNvSpPr txBox="1">
              <a:spLocks noChangeArrowheads="1"/>
            </p:cNvSpPr>
            <p:nvPr/>
          </p:nvSpPr>
          <p:spPr bwMode="auto">
            <a:xfrm>
              <a:off x="69" y="2042"/>
              <a:ext cx="1572" cy="469"/>
            </a:xfrm>
            <a:prstGeom prst="rect">
              <a:avLst/>
            </a:prstGeom>
            <a:noFill/>
            <a:ln w="9525">
              <a:noFill/>
              <a:miter lim="800000"/>
              <a:headEnd/>
              <a:tailEnd/>
            </a:ln>
          </p:spPr>
          <p:txBody>
            <a:bodyPr wrap="square">
              <a:spAutoFit/>
            </a:bodyPr>
            <a:lstStyle/>
            <a:p>
              <a:r>
                <a:rPr lang="fr-CA" sz="1400" dirty="0">
                  <a:latin typeface="Arial" charset="0"/>
                </a:rPr>
                <a:t>Cellule musculaire squelettique</a:t>
              </a:r>
              <a:endParaRPr lang="en-US" sz="1400" dirty="0">
                <a:latin typeface="Arial" charset="0"/>
              </a:endParaRPr>
            </a:p>
          </p:txBody>
        </p:sp>
        <p:sp>
          <p:nvSpPr>
            <p:cNvPr id="13" name="Text Box 14"/>
            <p:cNvSpPr txBox="1">
              <a:spLocks noChangeArrowheads="1"/>
            </p:cNvSpPr>
            <p:nvPr/>
          </p:nvSpPr>
          <p:spPr bwMode="auto">
            <a:xfrm>
              <a:off x="2387" y="1777"/>
              <a:ext cx="1055" cy="662"/>
            </a:xfrm>
            <a:prstGeom prst="rect">
              <a:avLst/>
            </a:prstGeom>
            <a:noFill/>
            <a:ln w="9525">
              <a:noFill/>
              <a:miter lim="800000"/>
              <a:headEnd/>
              <a:tailEnd/>
            </a:ln>
          </p:spPr>
          <p:txBody>
            <a:bodyPr wrap="square">
              <a:spAutoFit/>
            </a:bodyPr>
            <a:lstStyle/>
            <a:p>
              <a:r>
                <a:rPr lang="fr-CA" sz="1400" dirty="0">
                  <a:latin typeface="Arial" charset="0"/>
                </a:rPr>
                <a:t>Cellules musculaires lisses</a:t>
              </a:r>
              <a:endParaRPr lang="en-US" sz="1400" dirty="0">
                <a:latin typeface="Arial" charset="0"/>
              </a:endParaRPr>
            </a:p>
          </p:txBody>
        </p:sp>
        <p:sp>
          <p:nvSpPr>
            <p:cNvPr id="14" name="Text Box 15"/>
            <p:cNvSpPr txBox="1">
              <a:spLocks noChangeArrowheads="1"/>
            </p:cNvSpPr>
            <p:nvPr/>
          </p:nvSpPr>
          <p:spPr bwMode="auto">
            <a:xfrm>
              <a:off x="-111" y="3123"/>
              <a:ext cx="1053" cy="469"/>
            </a:xfrm>
            <a:prstGeom prst="rect">
              <a:avLst/>
            </a:prstGeom>
            <a:noFill/>
            <a:ln w="9525">
              <a:noFill/>
              <a:miter lim="800000"/>
              <a:headEnd/>
              <a:tailEnd/>
            </a:ln>
          </p:spPr>
          <p:txBody>
            <a:bodyPr wrap="square">
              <a:spAutoFit/>
            </a:bodyPr>
            <a:lstStyle/>
            <a:p>
              <a:r>
                <a:rPr lang="fr-CA" sz="1400" dirty="0">
                  <a:latin typeface="Arial" charset="0"/>
                </a:rPr>
                <a:t>Cellule adipeuse</a:t>
              </a:r>
              <a:endParaRPr lang="en-US" sz="1400" dirty="0">
                <a:latin typeface="Arial" charset="0"/>
              </a:endParaRPr>
            </a:p>
          </p:txBody>
        </p:sp>
        <p:sp>
          <p:nvSpPr>
            <p:cNvPr id="15" name="Text Box 16"/>
            <p:cNvSpPr txBox="1">
              <a:spLocks noChangeArrowheads="1"/>
            </p:cNvSpPr>
            <p:nvPr/>
          </p:nvSpPr>
          <p:spPr bwMode="auto">
            <a:xfrm>
              <a:off x="1499" y="2885"/>
              <a:ext cx="1548" cy="276"/>
            </a:xfrm>
            <a:prstGeom prst="rect">
              <a:avLst/>
            </a:prstGeom>
            <a:noFill/>
            <a:ln w="9525">
              <a:noFill/>
              <a:miter lim="800000"/>
              <a:headEnd/>
              <a:tailEnd/>
            </a:ln>
          </p:spPr>
          <p:txBody>
            <a:bodyPr wrap="square">
              <a:spAutoFit/>
            </a:bodyPr>
            <a:lstStyle/>
            <a:p>
              <a:r>
                <a:rPr lang="fr-CA" sz="1400" dirty="0">
                  <a:latin typeface="Arial" charset="0"/>
                </a:rPr>
                <a:t>Macrophagocyte</a:t>
              </a:r>
              <a:endParaRPr lang="en-US" sz="1400" dirty="0">
                <a:latin typeface="Arial" charset="0"/>
              </a:endParaRPr>
            </a:p>
          </p:txBody>
        </p:sp>
        <p:sp>
          <p:nvSpPr>
            <p:cNvPr id="16" name="Text Box 17"/>
            <p:cNvSpPr txBox="1">
              <a:spLocks noChangeArrowheads="1"/>
            </p:cNvSpPr>
            <p:nvPr/>
          </p:nvSpPr>
          <p:spPr bwMode="auto">
            <a:xfrm>
              <a:off x="4314" y="2137"/>
              <a:ext cx="853" cy="276"/>
            </a:xfrm>
            <a:prstGeom prst="rect">
              <a:avLst/>
            </a:prstGeom>
            <a:noFill/>
            <a:ln w="9525">
              <a:noFill/>
              <a:miter lim="800000"/>
              <a:headEnd/>
              <a:tailEnd/>
            </a:ln>
          </p:spPr>
          <p:txBody>
            <a:bodyPr wrap="square">
              <a:spAutoFit/>
            </a:bodyPr>
            <a:lstStyle/>
            <a:p>
              <a:r>
                <a:rPr lang="fr-CA" sz="1400" dirty="0">
                  <a:latin typeface="Arial" charset="0"/>
                </a:rPr>
                <a:t>Neurone</a:t>
              </a:r>
              <a:endParaRPr lang="en-US" sz="1400" dirty="0">
                <a:latin typeface="Arial" charset="0"/>
              </a:endParaRPr>
            </a:p>
          </p:txBody>
        </p:sp>
        <p:sp>
          <p:nvSpPr>
            <p:cNvPr id="17" name="Text Box 18"/>
            <p:cNvSpPr txBox="1">
              <a:spLocks noChangeArrowheads="1"/>
            </p:cNvSpPr>
            <p:nvPr/>
          </p:nvSpPr>
          <p:spPr bwMode="auto">
            <a:xfrm>
              <a:off x="3197" y="3133"/>
              <a:ext cx="1332" cy="276"/>
            </a:xfrm>
            <a:prstGeom prst="rect">
              <a:avLst/>
            </a:prstGeom>
            <a:noFill/>
            <a:ln w="9525">
              <a:noFill/>
              <a:miter lim="800000"/>
              <a:headEnd/>
              <a:tailEnd/>
            </a:ln>
          </p:spPr>
          <p:txBody>
            <a:bodyPr wrap="square">
              <a:spAutoFit/>
            </a:bodyPr>
            <a:lstStyle/>
            <a:p>
              <a:r>
                <a:rPr lang="fr-CA" sz="1400" dirty="0">
                  <a:latin typeface="Arial" charset="0"/>
                </a:rPr>
                <a:t>Spermatozoïde</a:t>
              </a:r>
              <a:endParaRPr lang="en-US" sz="1400" dirty="0">
                <a:latin typeface="Arial" charset="0"/>
                <a:cs typeface="Arial" charset="0"/>
              </a:endParaRPr>
            </a:p>
          </p:txBody>
        </p:sp>
      </p:grpSp>
      <p:sp>
        <p:nvSpPr>
          <p:cNvPr id="18" name="Text Box 9"/>
          <p:cNvSpPr txBox="1">
            <a:spLocks noChangeArrowheads="1"/>
          </p:cNvSpPr>
          <p:nvPr/>
        </p:nvSpPr>
        <p:spPr bwMode="auto">
          <a:xfrm>
            <a:off x="7578474" y="4327655"/>
            <a:ext cx="869149" cy="338554"/>
          </a:xfrm>
          <a:prstGeom prst="rect">
            <a:avLst/>
          </a:prstGeom>
          <a:noFill/>
          <a:ln w="6350">
            <a:solidFill>
              <a:srgbClr val="0000FF"/>
            </a:solidFill>
            <a:miter lim="800000"/>
            <a:headEnd/>
            <a:tailEnd/>
          </a:ln>
        </p:spPr>
        <p:txBody>
          <a:bodyPr wrap="none" anchor="ctr" anchorCtr="0">
            <a:spAutoFit/>
          </a:bodyPr>
          <a:lstStyle/>
          <a:p>
            <a:pPr marL="808038" indent="-808038"/>
            <a:r>
              <a:rPr lang="fr-CA" sz="1600" dirty="0">
                <a:solidFill>
                  <a:srgbClr val="3333FF"/>
                </a:solidFill>
                <a:latin typeface="Arial" charset="0"/>
              </a:rPr>
              <a:t>Fig. 3.1</a:t>
            </a:r>
            <a:endParaRPr lang="en-US" sz="1600" dirty="0">
              <a:solidFill>
                <a:srgbClr val="3333FF"/>
              </a:solidFill>
              <a:latin typeface="Arial" charset="0"/>
            </a:endParaRPr>
          </a:p>
        </p:txBody>
      </p:sp>
      <p:sp>
        <p:nvSpPr>
          <p:cNvPr id="19" name="Text Box 31"/>
          <p:cNvSpPr txBox="1">
            <a:spLocks noChangeArrowheads="1"/>
          </p:cNvSpPr>
          <p:nvPr/>
        </p:nvSpPr>
        <p:spPr bwMode="auto">
          <a:xfrm>
            <a:off x="319842" y="4782207"/>
            <a:ext cx="5564505" cy="441960"/>
          </a:xfrm>
          <a:prstGeom prst="rect">
            <a:avLst/>
          </a:prstGeom>
          <a:noFill/>
          <a:ln w="9525">
            <a:solidFill>
              <a:srgbClr val="FF0000"/>
            </a:solidFill>
            <a:miter lim="800000"/>
            <a:headEnd/>
            <a:tailEnd/>
          </a:ln>
        </p:spPr>
        <p:txBody>
          <a:bodyPr wrap="square" tIns="36000" bIns="36000" anchor="ctr" anchorCtr="0">
            <a:noAutofit/>
          </a:bodyPr>
          <a:lstStyle/>
          <a:p>
            <a:pPr eaLnBrk="1" hangingPunct="1">
              <a:spcBef>
                <a:spcPts val="0"/>
              </a:spcBef>
            </a:pPr>
            <a:r>
              <a:rPr lang="fr-CA" dirty="0">
                <a:solidFill>
                  <a:srgbClr val="FF0000"/>
                </a:solidFill>
                <a:latin typeface="Calibri" panose="020F0502020204030204" pitchFamily="34" charset="0"/>
                <a:cs typeface="Arial" charset="0"/>
              </a:rPr>
              <a:t>Comment appelle-t-on la science qui étudie les cellules?</a:t>
            </a:r>
          </a:p>
        </p:txBody>
      </p:sp>
    </p:spTree>
    <p:extLst>
      <p:ext uri="{BB962C8B-B14F-4D97-AF65-F5344CB8AC3E}">
        <p14:creationId xmlns:p14="http://schemas.microsoft.com/office/powerpoint/2010/main" val="27513417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31" name="Picture 27" descr="http://cw2.erpi.com/cw/marieb/userfiles/02_Fig_3_2_p_73.jpg"/>
          <p:cNvPicPr>
            <a:picLocks noChangeAspect="1" noChangeArrowheads="1"/>
          </p:cNvPicPr>
          <p:nvPr/>
        </p:nvPicPr>
        <p:blipFill>
          <a:blip r:embed="rId3" cstate="print"/>
          <a:srcRect b="15005"/>
          <a:stretch>
            <a:fillRect/>
          </a:stretch>
        </p:blipFill>
        <p:spPr bwMode="auto">
          <a:xfrm>
            <a:off x="1608606" y="1056922"/>
            <a:ext cx="7173298" cy="5681504"/>
          </a:xfrm>
          <a:prstGeom prst="rect">
            <a:avLst/>
          </a:prstGeom>
          <a:noFill/>
        </p:spPr>
      </p:pic>
      <p:sp>
        <p:nvSpPr>
          <p:cNvPr id="4098" name="Rectangle 16"/>
          <p:cNvSpPr>
            <a:spLocks noChangeArrowheads="1"/>
          </p:cNvSpPr>
          <p:nvPr/>
        </p:nvSpPr>
        <p:spPr bwMode="auto">
          <a:xfrm>
            <a:off x="155575" y="241300"/>
            <a:ext cx="8528050" cy="450850"/>
          </a:xfrm>
          <a:prstGeom prst="rect">
            <a:avLst/>
          </a:prstGeom>
          <a:noFill/>
          <a:ln w="9525">
            <a:noFill/>
            <a:miter lim="800000"/>
            <a:headEnd/>
            <a:tailEnd/>
          </a:ln>
        </p:spPr>
        <p:txBody>
          <a:bodyPr/>
          <a:lstStyle/>
          <a:p>
            <a:pPr eaLnBrk="1" hangingPunct="1">
              <a:buClr>
                <a:srgbClr val="0989C9"/>
              </a:buClr>
              <a:buSzPct val="60000"/>
              <a:buFont typeface="Wingdings" pitchFamily="2" charset="2"/>
              <a:buNone/>
              <a:defRPr/>
            </a:pPr>
            <a:r>
              <a:rPr lang="fr-CA" sz="2000" b="1" dirty="0">
                <a:solidFill>
                  <a:srgbClr val="3333FF"/>
                </a:solidFill>
                <a:latin typeface="+mj-lt"/>
              </a:rPr>
              <a:t>1.2.1  </a:t>
            </a:r>
            <a:r>
              <a:rPr lang="fr-CA" sz="2000" b="1" u="sng" dirty="0">
                <a:solidFill>
                  <a:srgbClr val="3333FF"/>
                </a:solidFill>
                <a:latin typeface="+mj-lt"/>
              </a:rPr>
              <a:t>DÉFINITIONS DES PRINCIPAUX ÉLÉMENTS DE LA CELLULE</a:t>
            </a:r>
            <a:endParaRPr lang="fr-CA" sz="2000" dirty="0">
              <a:solidFill>
                <a:srgbClr val="3333FF"/>
              </a:solidFill>
              <a:latin typeface="+mj-lt"/>
            </a:endParaRPr>
          </a:p>
        </p:txBody>
      </p:sp>
      <p:sp>
        <p:nvSpPr>
          <p:cNvPr id="21511" name="Text Box 23"/>
          <p:cNvSpPr txBox="1">
            <a:spLocks noChangeArrowheads="1"/>
          </p:cNvSpPr>
          <p:nvPr/>
        </p:nvSpPr>
        <p:spPr bwMode="auto">
          <a:xfrm>
            <a:off x="1528054" y="2593242"/>
            <a:ext cx="742950" cy="250825"/>
          </a:xfrm>
          <a:prstGeom prst="rect">
            <a:avLst/>
          </a:prstGeom>
          <a:solidFill>
            <a:schemeClr val="bg1"/>
          </a:solidFill>
          <a:ln w="9525">
            <a:noFill/>
            <a:miter lim="800000"/>
            <a:headEnd/>
            <a:tailEnd/>
          </a:ln>
        </p:spPr>
        <p:txBody>
          <a:bodyPr lIns="0" tIns="18288" rIns="0" bIns="18288">
            <a:spAutoFit/>
          </a:bodyPr>
          <a:lstStyle/>
          <a:p>
            <a:r>
              <a:rPr lang="fr-CA" sz="1400" b="1" dirty="0">
                <a:solidFill>
                  <a:srgbClr val="3333FF"/>
                </a:solidFill>
                <a:latin typeface="Arial" charset="0"/>
              </a:rPr>
              <a:t>Cytosol</a:t>
            </a:r>
            <a:endParaRPr lang="en-US" sz="1400" b="1" dirty="0">
              <a:solidFill>
                <a:srgbClr val="3333FF"/>
              </a:solidFill>
              <a:latin typeface="Arial" charset="0"/>
            </a:endParaRPr>
          </a:p>
        </p:txBody>
      </p:sp>
      <p:sp>
        <p:nvSpPr>
          <p:cNvPr id="21525" name="Text Box 37"/>
          <p:cNvSpPr txBox="1">
            <a:spLocks noChangeArrowheads="1"/>
          </p:cNvSpPr>
          <p:nvPr/>
        </p:nvSpPr>
        <p:spPr bwMode="auto">
          <a:xfrm>
            <a:off x="7943850" y="1858136"/>
            <a:ext cx="1200150" cy="463550"/>
          </a:xfrm>
          <a:prstGeom prst="rect">
            <a:avLst/>
          </a:prstGeom>
          <a:solidFill>
            <a:schemeClr val="bg1"/>
          </a:solidFill>
          <a:ln w="9525">
            <a:noFill/>
            <a:miter lim="800000"/>
            <a:headEnd/>
            <a:tailEnd/>
          </a:ln>
        </p:spPr>
        <p:txBody>
          <a:bodyPr lIns="0" tIns="18288" rIns="0" bIns="18288">
            <a:spAutoFit/>
          </a:bodyPr>
          <a:lstStyle/>
          <a:p>
            <a:r>
              <a:rPr lang="fr-CA" sz="1400" b="1" dirty="0">
                <a:solidFill>
                  <a:srgbClr val="3333FF"/>
                </a:solidFill>
                <a:latin typeface="Arial" charset="0"/>
              </a:rPr>
              <a:t>Membrane</a:t>
            </a:r>
          </a:p>
          <a:p>
            <a:r>
              <a:rPr lang="fr-CA" sz="1400" b="1" dirty="0">
                <a:solidFill>
                  <a:srgbClr val="3333FF"/>
                </a:solidFill>
                <a:latin typeface="Arial" charset="0"/>
              </a:rPr>
              <a:t> plasmique</a:t>
            </a:r>
            <a:endParaRPr lang="en-US" sz="1400" b="1" dirty="0">
              <a:solidFill>
                <a:srgbClr val="3333FF"/>
              </a:solidFill>
              <a:latin typeface="Arial" charset="0"/>
            </a:endParaRPr>
          </a:p>
        </p:txBody>
      </p:sp>
      <p:sp>
        <p:nvSpPr>
          <p:cNvPr id="21526" name="Text Box 38"/>
          <p:cNvSpPr txBox="1">
            <a:spLocks noChangeArrowheads="1"/>
          </p:cNvSpPr>
          <p:nvPr/>
        </p:nvSpPr>
        <p:spPr bwMode="auto">
          <a:xfrm>
            <a:off x="8062913" y="1559686"/>
            <a:ext cx="742950" cy="250825"/>
          </a:xfrm>
          <a:prstGeom prst="rect">
            <a:avLst/>
          </a:prstGeom>
          <a:solidFill>
            <a:schemeClr val="bg1"/>
          </a:solidFill>
          <a:ln w="9525">
            <a:noFill/>
            <a:miter lim="800000"/>
            <a:headEnd/>
            <a:tailEnd/>
          </a:ln>
        </p:spPr>
        <p:txBody>
          <a:bodyPr lIns="0" tIns="18288" rIns="0" bIns="18288">
            <a:spAutoFit/>
          </a:bodyPr>
          <a:lstStyle/>
          <a:p>
            <a:r>
              <a:rPr lang="fr-CA" sz="1400" b="1" dirty="0">
                <a:solidFill>
                  <a:srgbClr val="3333FF"/>
                </a:solidFill>
                <a:latin typeface="Arial" charset="0"/>
              </a:rPr>
              <a:t>  Noyau</a:t>
            </a:r>
            <a:endParaRPr lang="en-US" sz="1400" b="1" dirty="0">
              <a:solidFill>
                <a:srgbClr val="3333FF"/>
              </a:solidFill>
              <a:latin typeface="Arial" charset="0"/>
            </a:endParaRPr>
          </a:p>
        </p:txBody>
      </p:sp>
      <p:sp>
        <p:nvSpPr>
          <p:cNvPr id="21528" name="Text Box 40"/>
          <p:cNvSpPr txBox="1">
            <a:spLocks noChangeArrowheads="1"/>
          </p:cNvSpPr>
          <p:nvPr/>
        </p:nvSpPr>
        <p:spPr bwMode="auto">
          <a:xfrm>
            <a:off x="8077200" y="6276975"/>
            <a:ext cx="817563" cy="342900"/>
          </a:xfrm>
          <a:prstGeom prst="rect">
            <a:avLst/>
          </a:prstGeom>
          <a:noFill/>
          <a:ln w="6350">
            <a:solidFill>
              <a:srgbClr val="0000FF"/>
            </a:solidFill>
            <a:miter lim="800000"/>
            <a:headEnd/>
            <a:tailEnd/>
          </a:ln>
        </p:spPr>
        <p:txBody>
          <a:bodyPr wrap="none">
            <a:spAutoFit/>
          </a:bodyPr>
          <a:lstStyle/>
          <a:p>
            <a:r>
              <a:rPr lang="fr-CA" sz="1600">
                <a:solidFill>
                  <a:srgbClr val="3333FF"/>
                </a:solidFill>
              </a:rPr>
              <a:t>Fig. 3.2</a:t>
            </a:r>
            <a:endParaRPr lang="en-US" sz="1600">
              <a:solidFill>
                <a:srgbClr val="3333FF"/>
              </a:solidFill>
            </a:endParaRPr>
          </a:p>
        </p:txBody>
      </p:sp>
      <p:sp>
        <p:nvSpPr>
          <p:cNvPr id="21529" name="Text Box 41"/>
          <p:cNvSpPr txBox="1">
            <a:spLocks noChangeArrowheads="1"/>
          </p:cNvSpPr>
          <p:nvPr/>
        </p:nvSpPr>
        <p:spPr bwMode="auto">
          <a:xfrm>
            <a:off x="189234" y="687385"/>
            <a:ext cx="2964273" cy="1815882"/>
          </a:xfrm>
          <a:prstGeom prst="rect">
            <a:avLst/>
          </a:prstGeom>
          <a:noFill/>
          <a:ln w="9525">
            <a:noFill/>
            <a:miter lim="800000"/>
            <a:headEnd/>
            <a:tailEnd/>
          </a:ln>
        </p:spPr>
        <p:txBody>
          <a:bodyPr wrap="none">
            <a:spAutoFit/>
          </a:bodyPr>
          <a:lstStyle/>
          <a:p>
            <a:r>
              <a:rPr lang="fr-CA" sz="1600" u="sng" dirty="0">
                <a:solidFill>
                  <a:srgbClr val="3333FF"/>
                </a:solidFill>
                <a:latin typeface="Calibri" pitchFamily="34" charset="0"/>
                <a:cs typeface="Calibri" pitchFamily="34" charset="0"/>
              </a:rPr>
              <a:t>Principaux éléments de la cellule</a:t>
            </a:r>
            <a:r>
              <a:rPr lang="fr-CA" sz="1600" dirty="0">
                <a:solidFill>
                  <a:srgbClr val="3333FF"/>
                </a:solidFill>
                <a:latin typeface="Calibri" pitchFamily="34" charset="0"/>
                <a:cs typeface="Calibri" pitchFamily="34" charset="0"/>
              </a:rPr>
              <a:t>:</a:t>
            </a:r>
          </a:p>
          <a:p>
            <a:r>
              <a:rPr lang="fr-CA" sz="1600" dirty="0">
                <a:solidFill>
                  <a:srgbClr val="3333FF"/>
                </a:solidFill>
                <a:latin typeface="Calibri" pitchFamily="34" charset="0"/>
                <a:cs typeface="Calibri" pitchFamily="34" charset="0"/>
              </a:rPr>
              <a:t>1. Membrane plasmique</a:t>
            </a:r>
          </a:p>
          <a:p>
            <a:r>
              <a:rPr lang="fr-CA" sz="1600" dirty="0">
                <a:solidFill>
                  <a:srgbClr val="3333FF"/>
                </a:solidFill>
                <a:latin typeface="Calibri" pitchFamily="34" charset="0"/>
                <a:cs typeface="Calibri" pitchFamily="34" charset="0"/>
              </a:rPr>
              <a:t>2. Cytoplasme:</a:t>
            </a:r>
          </a:p>
          <a:p>
            <a:pPr marL="231775" lvl="1">
              <a:buFontTx/>
              <a:buChar char="•"/>
            </a:pPr>
            <a:r>
              <a:rPr lang="fr-CA" sz="1600" dirty="0">
                <a:solidFill>
                  <a:srgbClr val="3333FF"/>
                </a:solidFill>
                <a:latin typeface="Calibri" pitchFamily="34" charset="0"/>
                <a:cs typeface="Calibri" pitchFamily="34" charset="0"/>
              </a:rPr>
              <a:t> Cytosol</a:t>
            </a:r>
          </a:p>
          <a:p>
            <a:pPr marL="231775" lvl="1">
              <a:buFontTx/>
              <a:buChar char="•"/>
            </a:pPr>
            <a:r>
              <a:rPr lang="fr-CA" sz="1600" dirty="0">
                <a:solidFill>
                  <a:srgbClr val="3333FF"/>
                </a:solidFill>
                <a:latin typeface="Calibri" pitchFamily="34" charset="0"/>
                <a:cs typeface="Calibri" pitchFamily="34" charset="0"/>
              </a:rPr>
              <a:t> Organites</a:t>
            </a:r>
          </a:p>
          <a:p>
            <a:pPr marL="231775" lvl="1">
              <a:buFontTx/>
              <a:buChar char="•"/>
            </a:pPr>
            <a:r>
              <a:rPr lang="fr-CA" sz="1600" dirty="0">
                <a:solidFill>
                  <a:srgbClr val="3333FF"/>
                </a:solidFill>
                <a:latin typeface="Calibri" pitchFamily="34" charset="0"/>
                <a:cs typeface="Calibri" pitchFamily="34" charset="0"/>
              </a:rPr>
              <a:t> Inclusions</a:t>
            </a:r>
          </a:p>
          <a:p>
            <a:r>
              <a:rPr lang="fr-CA" sz="1600" dirty="0">
                <a:solidFill>
                  <a:srgbClr val="3333FF"/>
                </a:solidFill>
                <a:latin typeface="Calibri" pitchFamily="34" charset="0"/>
                <a:cs typeface="Calibri" pitchFamily="34" charset="0"/>
              </a:rPr>
              <a:t>3. Noyau </a:t>
            </a:r>
            <a:endParaRPr lang="en-US" sz="1600" dirty="0">
              <a:solidFill>
                <a:srgbClr val="3333FF"/>
              </a:solidFill>
              <a:latin typeface="Calibri" pitchFamily="34" charset="0"/>
              <a:cs typeface="Calibri"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43" name="Picture 15" descr="http://cw2.erpi.com/cw/marieb/userfiles/19_Fig_3_17_p_96.jpg"/>
          <p:cNvPicPr>
            <a:picLocks noChangeAspect="1" noChangeArrowheads="1"/>
          </p:cNvPicPr>
          <p:nvPr/>
        </p:nvPicPr>
        <p:blipFill>
          <a:blip r:embed="rId3" cstate="print"/>
          <a:srcRect t="1890" b="16630"/>
          <a:stretch>
            <a:fillRect/>
          </a:stretch>
        </p:blipFill>
        <p:spPr bwMode="auto">
          <a:xfrm>
            <a:off x="5458689" y="235259"/>
            <a:ext cx="3509041" cy="4694854"/>
          </a:xfrm>
          <a:prstGeom prst="rect">
            <a:avLst/>
          </a:prstGeom>
          <a:noFill/>
        </p:spPr>
      </p:pic>
      <p:sp>
        <p:nvSpPr>
          <p:cNvPr id="5122" name="Rectangle 2"/>
          <p:cNvSpPr>
            <a:spLocks noChangeArrowheads="1"/>
          </p:cNvSpPr>
          <p:nvPr/>
        </p:nvSpPr>
        <p:spPr bwMode="auto">
          <a:xfrm>
            <a:off x="203510" y="235259"/>
            <a:ext cx="6675438" cy="769196"/>
          </a:xfrm>
          <a:prstGeom prst="rect">
            <a:avLst/>
          </a:prstGeom>
          <a:noFill/>
          <a:ln w="9525">
            <a:noFill/>
            <a:miter lim="800000"/>
            <a:headEnd/>
            <a:tailEnd/>
          </a:ln>
        </p:spPr>
        <p:txBody>
          <a:bodyPr/>
          <a:lstStyle/>
          <a:p>
            <a:pPr eaLnBrk="1" hangingPunct="1">
              <a:buClr>
                <a:srgbClr val="0989C9"/>
              </a:buClr>
              <a:buSzPct val="60000"/>
              <a:buFont typeface="Wingdings" pitchFamily="2" charset="2"/>
              <a:buNone/>
              <a:defRPr/>
            </a:pPr>
            <a:r>
              <a:rPr lang="fr-CA" sz="2000" b="1" dirty="0">
                <a:solidFill>
                  <a:srgbClr val="3333FF"/>
                </a:solidFill>
                <a:latin typeface="+mj-lt"/>
              </a:rPr>
              <a:t>1.2.2  </a:t>
            </a:r>
            <a:r>
              <a:rPr lang="fr-CA" sz="2000" b="1" u="sng" dirty="0">
                <a:solidFill>
                  <a:srgbClr val="3333FF"/>
                </a:solidFill>
                <a:latin typeface="+mj-lt"/>
              </a:rPr>
              <a:t>LES ORGANITES CYTOPLASMIQUES</a:t>
            </a:r>
          </a:p>
          <a:p>
            <a:pPr marL="722313" eaLnBrk="1" hangingPunct="1">
              <a:buClr>
                <a:srgbClr val="0989C9"/>
              </a:buClr>
              <a:buSzPct val="60000"/>
              <a:buFont typeface="Wingdings" pitchFamily="2" charset="2"/>
              <a:buNone/>
              <a:defRPr/>
            </a:pPr>
            <a:r>
              <a:rPr lang="fr-CA" dirty="0">
                <a:solidFill>
                  <a:srgbClr val="3333FF"/>
                </a:solidFill>
                <a:latin typeface="+mj-lt"/>
              </a:rPr>
              <a:t>(pp. 96-103)</a:t>
            </a:r>
          </a:p>
        </p:txBody>
      </p:sp>
      <p:sp>
        <p:nvSpPr>
          <p:cNvPr id="22531" name="Text Box 24"/>
          <p:cNvSpPr txBox="1">
            <a:spLocks noChangeArrowheads="1"/>
          </p:cNvSpPr>
          <p:nvPr/>
        </p:nvSpPr>
        <p:spPr bwMode="auto">
          <a:xfrm>
            <a:off x="7872558" y="343209"/>
            <a:ext cx="920445" cy="338554"/>
          </a:xfrm>
          <a:prstGeom prst="rect">
            <a:avLst/>
          </a:prstGeom>
          <a:noFill/>
          <a:ln w="6350">
            <a:solidFill>
              <a:srgbClr val="0000FF"/>
            </a:solidFill>
            <a:miter lim="800000"/>
            <a:headEnd/>
            <a:tailEnd/>
          </a:ln>
        </p:spPr>
        <p:txBody>
          <a:bodyPr wrap="none">
            <a:spAutoFit/>
          </a:bodyPr>
          <a:lstStyle/>
          <a:p>
            <a:r>
              <a:rPr lang="fr-CA" sz="1600" dirty="0">
                <a:solidFill>
                  <a:srgbClr val="3333FF"/>
                </a:solidFill>
              </a:rPr>
              <a:t>Fig. 3.14</a:t>
            </a:r>
            <a:endParaRPr lang="en-US" sz="1600" dirty="0">
              <a:solidFill>
                <a:srgbClr val="3333FF"/>
              </a:solidFill>
            </a:endParaRPr>
          </a:p>
        </p:txBody>
      </p:sp>
      <p:sp>
        <p:nvSpPr>
          <p:cNvPr id="22532" name="Text Box 30"/>
          <p:cNvSpPr txBox="1">
            <a:spLocks noChangeArrowheads="1"/>
          </p:cNvSpPr>
          <p:nvPr/>
        </p:nvSpPr>
        <p:spPr bwMode="auto">
          <a:xfrm>
            <a:off x="203510" y="1011823"/>
            <a:ext cx="2217738" cy="457200"/>
          </a:xfrm>
          <a:prstGeom prst="rect">
            <a:avLst/>
          </a:prstGeom>
          <a:noFill/>
          <a:ln w="9525">
            <a:noFill/>
            <a:miter lim="800000"/>
            <a:headEnd/>
            <a:tailEnd/>
          </a:ln>
        </p:spPr>
        <p:txBody>
          <a:bodyPr wrap="none">
            <a:spAutoFit/>
          </a:bodyPr>
          <a:lstStyle/>
          <a:p>
            <a:r>
              <a:rPr lang="fr-CA" sz="2000" dirty="0">
                <a:sym typeface="Wingdings 2" pitchFamily="18" charset="2"/>
              </a:rPr>
              <a:t> </a:t>
            </a:r>
            <a:r>
              <a:rPr lang="fr-CA" sz="2400" b="1" i="1" dirty="0">
                <a:sym typeface="Wingdings 2" pitchFamily="18" charset="2"/>
              </a:rPr>
              <a:t>Mitochondries</a:t>
            </a:r>
          </a:p>
        </p:txBody>
      </p:sp>
      <p:sp>
        <p:nvSpPr>
          <p:cNvPr id="2" name="Rectangle 1"/>
          <p:cNvSpPr/>
          <p:nvPr/>
        </p:nvSpPr>
        <p:spPr>
          <a:xfrm>
            <a:off x="355599" y="1455168"/>
            <a:ext cx="4756727" cy="2816156"/>
          </a:xfrm>
          <a:prstGeom prst="rect">
            <a:avLst/>
          </a:prstGeom>
        </p:spPr>
        <p:txBody>
          <a:bodyPr wrap="square">
            <a:spAutoFit/>
          </a:bodyPr>
          <a:lstStyle/>
          <a:p>
            <a:pPr marL="179388" indent="-179388">
              <a:spcBef>
                <a:spcPts val="600"/>
              </a:spcBef>
              <a:buFont typeface="Arial" panose="020B0604020202020204" pitchFamily="34" charset="0"/>
              <a:buChar char="−"/>
            </a:pPr>
            <a:r>
              <a:rPr lang="fr-CA" dirty="0">
                <a:latin typeface="ArialMT"/>
              </a:rPr>
              <a:t>Structures entourées de deux membranes, la membrane interne formant une série de replis appelés </a:t>
            </a:r>
            <a:r>
              <a:rPr lang="fr-CA" i="1" dirty="0">
                <a:latin typeface="Arial"/>
              </a:rPr>
              <a:t>crêtes</a:t>
            </a:r>
            <a:r>
              <a:rPr lang="fr-CA" dirty="0">
                <a:latin typeface="ArialMT"/>
              </a:rPr>
              <a:t>.</a:t>
            </a:r>
          </a:p>
          <a:p>
            <a:pPr marL="179388" indent="-179388">
              <a:spcBef>
                <a:spcPts val="600"/>
              </a:spcBef>
              <a:buFont typeface="Arial" panose="020B0604020202020204" pitchFamily="34" charset="0"/>
              <a:buChar char="−"/>
            </a:pPr>
            <a:r>
              <a:rPr lang="fr-CA" dirty="0">
                <a:latin typeface="ArialMT"/>
              </a:rPr>
              <a:t>Seuls organites qui contiennent leur propre ADN.</a:t>
            </a:r>
          </a:p>
          <a:p>
            <a:pPr marL="179388" indent="-179388">
              <a:spcBef>
                <a:spcPts val="600"/>
              </a:spcBef>
              <a:buFont typeface="Arial" panose="020B0604020202020204" pitchFamily="34" charset="0"/>
              <a:buChar char="−"/>
            </a:pPr>
            <a:r>
              <a:rPr lang="fr-CA" dirty="0">
                <a:latin typeface="ArialMT"/>
              </a:rPr>
              <a:t>Se reproduisent d’elles-mêmes par </a:t>
            </a:r>
            <a:r>
              <a:rPr lang="fr-CA" i="1" dirty="0">
                <a:latin typeface="Arial"/>
              </a:rPr>
              <a:t>scission </a:t>
            </a:r>
            <a:r>
              <a:rPr lang="fr-CA" dirty="0">
                <a:latin typeface="ArialMT"/>
              </a:rPr>
              <a:t>lorsque les besoins énergétiques de la cellule augmentent.</a:t>
            </a:r>
          </a:p>
          <a:p>
            <a:pPr marL="179388" indent="-179388">
              <a:spcBef>
                <a:spcPts val="600"/>
              </a:spcBef>
              <a:buFont typeface="Arial" panose="020B0604020202020204" pitchFamily="34" charset="0"/>
              <a:buChar char="−"/>
            </a:pPr>
            <a:r>
              <a:rPr lang="fr-CA" dirty="0">
                <a:latin typeface="ArialMT"/>
              </a:rPr>
              <a:t>Fonction: production d'ATP.</a:t>
            </a:r>
            <a:endParaRPr lang="fr-CA" dirty="0"/>
          </a:p>
        </p:txBody>
      </p:sp>
      <p:sp>
        <p:nvSpPr>
          <p:cNvPr id="7" name="Text Box 31"/>
          <p:cNvSpPr txBox="1">
            <a:spLocks noChangeArrowheads="1"/>
          </p:cNvSpPr>
          <p:nvPr/>
        </p:nvSpPr>
        <p:spPr bwMode="auto">
          <a:xfrm>
            <a:off x="583730" y="5038063"/>
            <a:ext cx="7976540" cy="1493607"/>
          </a:xfrm>
          <a:prstGeom prst="rect">
            <a:avLst/>
          </a:prstGeom>
          <a:noFill/>
          <a:ln w="9525">
            <a:solidFill>
              <a:srgbClr val="FF0000"/>
            </a:solidFill>
            <a:miter lim="800000"/>
            <a:headEnd/>
            <a:tailEnd/>
          </a:ln>
        </p:spPr>
        <p:txBody>
          <a:bodyPr wrap="square" lIns="90000" tIns="36000" rIns="0" bIns="36000" anchor="ctr" anchorCtr="0">
            <a:noAutofit/>
          </a:bodyPr>
          <a:lstStyle/>
          <a:p>
            <a:pPr eaLnBrk="1" hangingPunct="1">
              <a:spcBef>
                <a:spcPts val="0"/>
              </a:spcBef>
            </a:pPr>
            <a:r>
              <a:rPr lang="fr-FR" dirty="0">
                <a:solidFill>
                  <a:srgbClr val="FF0000"/>
                </a:solidFill>
                <a:latin typeface="Calibri" panose="020F0502020204030204" pitchFamily="34" charset="0"/>
                <a:cs typeface="Arial" charset="0"/>
              </a:rPr>
              <a:t>Vrai ou faux?</a:t>
            </a:r>
          </a:p>
          <a:p>
            <a:pPr marL="360363" indent="-360363" eaLnBrk="1" hangingPunct="1">
              <a:spcBef>
                <a:spcPts val="0"/>
              </a:spcBef>
              <a:buAutoNum type="arabicParenR"/>
            </a:pPr>
            <a:r>
              <a:rPr lang="fr-FR" dirty="0">
                <a:solidFill>
                  <a:srgbClr val="FF0000"/>
                </a:solidFill>
                <a:latin typeface="Calibri" panose="020F0502020204030204" pitchFamily="34" charset="0"/>
                <a:cs typeface="Arial" charset="0"/>
              </a:rPr>
              <a:t>C’est uniquement à l’intérieur des mitochondries que l’oxygène peut être utilisé pour produire de l’ATP.</a:t>
            </a:r>
          </a:p>
          <a:p>
            <a:pPr marL="360363" indent="-360363" eaLnBrk="1" hangingPunct="1">
              <a:spcBef>
                <a:spcPts val="0"/>
              </a:spcBef>
              <a:buAutoNum type="arabicParenR"/>
            </a:pPr>
            <a:r>
              <a:rPr lang="fr-FR" dirty="0">
                <a:solidFill>
                  <a:srgbClr val="FF0000"/>
                </a:solidFill>
                <a:latin typeface="Calibri" panose="020F0502020204030204" pitchFamily="34" charset="0"/>
                <a:cs typeface="Arial" charset="0"/>
              </a:rPr>
              <a:t>C’est uniquement à l’intérieur des mitochondries que l’ATP peut être produite.</a:t>
            </a:r>
          </a:p>
          <a:p>
            <a:pPr marL="360363" indent="-360363" eaLnBrk="1" hangingPunct="1">
              <a:spcBef>
                <a:spcPts val="0"/>
              </a:spcBef>
              <a:buAutoNum type="arabicParenR"/>
            </a:pPr>
            <a:r>
              <a:rPr lang="fr-FR" dirty="0">
                <a:solidFill>
                  <a:srgbClr val="FF0000"/>
                </a:solidFill>
                <a:latin typeface="Calibri" panose="020F0502020204030204" pitchFamily="34" charset="0"/>
                <a:cs typeface="Arial" charset="0"/>
              </a:rPr>
              <a:t>Toutes les cellules contiennent des mitochondries.</a:t>
            </a:r>
          </a:p>
        </p:txBody>
      </p:sp>
    </p:spTree>
    <p:extLst>
      <p:ext uri="{BB962C8B-B14F-4D97-AF65-F5344CB8AC3E}">
        <p14:creationId xmlns:p14="http://schemas.microsoft.com/office/powerpoint/2010/main" val="2146955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2"/>
          <p:cNvSpPr>
            <a:spLocks noChangeArrowheads="1"/>
          </p:cNvSpPr>
          <p:nvPr/>
        </p:nvSpPr>
        <p:spPr bwMode="auto">
          <a:xfrm>
            <a:off x="244475" y="195263"/>
            <a:ext cx="6080125" cy="395287"/>
          </a:xfrm>
          <a:prstGeom prst="rect">
            <a:avLst/>
          </a:prstGeom>
          <a:noFill/>
          <a:ln w="9525">
            <a:noFill/>
            <a:miter lim="800000"/>
            <a:headEnd/>
            <a:tailEnd/>
          </a:ln>
        </p:spPr>
        <p:txBody>
          <a:bodyPr/>
          <a:lstStyle/>
          <a:p>
            <a:pPr eaLnBrk="1" hangingPunct="1">
              <a:buClr>
                <a:srgbClr val="0989C9"/>
              </a:buClr>
              <a:buSzPct val="60000"/>
              <a:buFont typeface="Wingdings" pitchFamily="2" charset="2"/>
              <a:buNone/>
              <a:defRPr/>
            </a:pPr>
            <a:r>
              <a:rPr lang="fr-CA" sz="2000" b="1" u="sng" dirty="0">
                <a:solidFill>
                  <a:srgbClr val="3333FF"/>
                </a:solidFill>
                <a:latin typeface="+mj-lt"/>
              </a:rPr>
              <a:t>LES ORGANITES CYTOPLASMIQUES</a:t>
            </a:r>
            <a:endParaRPr lang="fr-CA" sz="2000" dirty="0">
              <a:solidFill>
                <a:srgbClr val="3333FF"/>
              </a:solidFill>
              <a:latin typeface="+mj-lt"/>
            </a:endParaRPr>
          </a:p>
        </p:txBody>
      </p:sp>
      <p:sp>
        <p:nvSpPr>
          <p:cNvPr id="23556" name="Text Box 4"/>
          <p:cNvSpPr txBox="1">
            <a:spLocks noChangeArrowheads="1"/>
          </p:cNvSpPr>
          <p:nvPr/>
        </p:nvSpPr>
        <p:spPr bwMode="auto">
          <a:xfrm>
            <a:off x="274483" y="629264"/>
            <a:ext cx="5303838" cy="457200"/>
          </a:xfrm>
          <a:prstGeom prst="rect">
            <a:avLst/>
          </a:prstGeom>
          <a:noFill/>
          <a:ln w="9525">
            <a:noFill/>
            <a:miter lim="800000"/>
            <a:headEnd/>
            <a:tailEnd/>
          </a:ln>
        </p:spPr>
        <p:txBody>
          <a:bodyPr wrap="none">
            <a:spAutoFit/>
          </a:bodyPr>
          <a:lstStyle/>
          <a:p>
            <a:r>
              <a:rPr lang="fr-CA" sz="2000">
                <a:sym typeface="Wingdings 2" pitchFamily="18" charset="2"/>
              </a:rPr>
              <a:t> </a:t>
            </a:r>
            <a:r>
              <a:rPr lang="fr-CA" sz="2400" b="1" i="1">
                <a:sym typeface="Wingdings 2" pitchFamily="18" charset="2"/>
              </a:rPr>
              <a:t>Ribosomes et réticulum endoplasmique</a:t>
            </a:r>
          </a:p>
        </p:txBody>
      </p:sp>
      <p:pic>
        <p:nvPicPr>
          <p:cNvPr id="23569" name="Picture 17" descr="http://cw2.erpi.com/cw/marieb/userfiles/20_Fig_3_18_p_97.jpg"/>
          <p:cNvPicPr>
            <a:picLocks noChangeAspect="1" noChangeArrowheads="1"/>
          </p:cNvPicPr>
          <p:nvPr/>
        </p:nvPicPr>
        <p:blipFill>
          <a:blip r:embed="rId3" cstate="print"/>
          <a:srcRect t="2312" b="5201"/>
          <a:stretch>
            <a:fillRect/>
          </a:stretch>
        </p:blipFill>
        <p:spPr bwMode="auto">
          <a:xfrm>
            <a:off x="127481" y="1170241"/>
            <a:ext cx="8913694" cy="5391582"/>
          </a:xfrm>
          <a:prstGeom prst="rect">
            <a:avLst/>
          </a:prstGeom>
          <a:noFill/>
        </p:spPr>
      </p:pic>
      <p:sp>
        <p:nvSpPr>
          <p:cNvPr id="23557" name="Text Box 3"/>
          <p:cNvSpPr txBox="1">
            <a:spLocks noChangeArrowheads="1"/>
          </p:cNvSpPr>
          <p:nvPr/>
        </p:nvSpPr>
        <p:spPr bwMode="auto">
          <a:xfrm>
            <a:off x="8018268" y="6325065"/>
            <a:ext cx="920445" cy="338554"/>
          </a:xfrm>
          <a:prstGeom prst="rect">
            <a:avLst/>
          </a:prstGeom>
          <a:noFill/>
          <a:ln w="6350">
            <a:solidFill>
              <a:srgbClr val="0000FF"/>
            </a:solidFill>
            <a:miter lim="800000"/>
            <a:headEnd/>
            <a:tailEnd/>
          </a:ln>
        </p:spPr>
        <p:txBody>
          <a:bodyPr wrap="none">
            <a:spAutoFit/>
          </a:bodyPr>
          <a:lstStyle/>
          <a:p>
            <a:r>
              <a:rPr lang="fr-CA" sz="1600" dirty="0">
                <a:solidFill>
                  <a:srgbClr val="3333FF"/>
                </a:solidFill>
              </a:rPr>
              <a:t>Fig. 3.15</a:t>
            </a:r>
            <a:endParaRPr lang="en-US" sz="1600" dirty="0">
              <a:solidFill>
                <a:srgbClr val="3333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2"/>
          <p:cNvSpPr>
            <a:spLocks noChangeArrowheads="1"/>
          </p:cNvSpPr>
          <p:nvPr/>
        </p:nvSpPr>
        <p:spPr bwMode="auto">
          <a:xfrm>
            <a:off x="244475" y="195263"/>
            <a:ext cx="6080125" cy="395287"/>
          </a:xfrm>
          <a:prstGeom prst="rect">
            <a:avLst/>
          </a:prstGeom>
          <a:noFill/>
          <a:ln w="9525">
            <a:noFill/>
            <a:miter lim="800000"/>
            <a:headEnd/>
            <a:tailEnd/>
          </a:ln>
        </p:spPr>
        <p:txBody>
          <a:bodyPr/>
          <a:lstStyle/>
          <a:p>
            <a:pPr eaLnBrk="1" hangingPunct="1">
              <a:buClr>
                <a:srgbClr val="0989C9"/>
              </a:buClr>
              <a:buSzPct val="60000"/>
              <a:buFont typeface="Wingdings" pitchFamily="2" charset="2"/>
              <a:buNone/>
              <a:defRPr/>
            </a:pPr>
            <a:r>
              <a:rPr lang="fr-CA" sz="2000" b="1" u="sng" dirty="0">
                <a:solidFill>
                  <a:srgbClr val="3333FF"/>
                </a:solidFill>
                <a:latin typeface="+mj-lt"/>
              </a:rPr>
              <a:t>LES ORGANITES CYTOPLASMIQUES</a:t>
            </a:r>
            <a:endParaRPr lang="fr-CA" sz="2000" dirty="0">
              <a:solidFill>
                <a:srgbClr val="3333FF"/>
              </a:solidFill>
              <a:latin typeface="+mj-lt"/>
            </a:endParaRPr>
          </a:p>
        </p:txBody>
      </p:sp>
      <p:sp>
        <p:nvSpPr>
          <p:cNvPr id="23556" name="Text Box 4"/>
          <p:cNvSpPr txBox="1">
            <a:spLocks noChangeArrowheads="1"/>
          </p:cNvSpPr>
          <p:nvPr/>
        </p:nvSpPr>
        <p:spPr bwMode="auto">
          <a:xfrm>
            <a:off x="274483" y="629264"/>
            <a:ext cx="5303838" cy="457200"/>
          </a:xfrm>
          <a:prstGeom prst="rect">
            <a:avLst/>
          </a:prstGeom>
          <a:noFill/>
          <a:ln w="9525">
            <a:noFill/>
            <a:miter lim="800000"/>
            <a:headEnd/>
            <a:tailEnd/>
          </a:ln>
        </p:spPr>
        <p:txBody>
          <a:bodyPr wrap="none">
            <a:spAutoFit/>
          </a:bodyPr>
          <a:lstStyle/>
          <a:p>
            <a:r>
              <a:rPr lang="fr-CA" sz="2000" dirty="0">
                <a:sym typeface="Wingdings 2" pitchFamily="18" charset="2"/>
              </a:rPr>
              <a:t> </a:t>
            </a:r>
            <a:r>
              <a:rPr lang="fr-CA" sz="2400" b="1" i="1" dirty="0">
                <a:sym typeface="Wingdings 2" pitchFamily="18" charset="2"/>
              </a:rPr>
              <a:t>Ribosomes et réticulum endoplasmique</a:t>
            </a:r>
          </a:p>
        </p:txBody>
      </p:sp>
      <p:sp>
        <p:nvSpPr>
          <p:cNvPr id="4" name="Rectangle 3"/>
          <p:cNvSpPr/>
          <p:nvPr/>
        </p:nvSpPr>
        <p:spPr>
          <a:xfrm>
            <a:off x="474146" y="1085613"/>
            <a:ext cx="8506691" cy="2977738"/>
          </a:xfrm>
          <a:prstGeom prst="rect">
            <a:avLst/>
          </a:prstGeom>
        </p:spPr>
        <p:txBody>
          <a:bodyPr wrap="square">
            <a:spAutoFit/>
          </a:bodyPr>
          <a:lstStyle/>
          <a:p>
            <a:r>
              <a:rPr lang="fr-CA" b="1" dirty="0">
                <a:latin typeface="+mj-lt"/>
              </a:rPr>
              <a:t>Ribosomes</a:t>
            </a:r>
          </a:p>
          <a:p>
            <a:pPr marL="285750" indent="-285750">
              <a:spcBef>
                <a:spcPts val="300"/>
              </a:spcBef>
              <a:buFont typeface="Arial" panose="020B0604020202020204" pitchFamily="34" charset="0"/>
              <a:buChar char="−"/>
            </a:pPr>
            <a:r>
              <a:rPr lang="fr-CA" dirty="0">
                <a:latin typeface="+mj-lt"/>
              </a:rPr>
              <a:t>Particules composées de 2 sous-unités constituées d’ARN ribosomique (ARNr) et de protéines. Les ribosomes ne sont pas entourés de membrane lipidique.</a:t>
            </a:r>
          </a:p>
          <a:p>
            <a:pPr marL="285750" indent="-285750">
              <a:spcBef>
                <a:spcPts val="300"/>
              </a:spcBef>
              <a:buFont typeface="Arial" panose="020B0604020202020204" pitchFamily="34" charset="0"/>
              <a:buChar char="−"/>
            </a:pPr>
            <a:r>
              <a:rPr lang="fr-CA" dirty="0">
                <a:latin typeface="+mj-lt"/>
              </a:rPr>
              <a:t>Deux types de ribosomes: i) ribosomes libres et ii) ribosomes liés à la membrane (du réticulum endoplasmique rugueux ou de la membrane nucléaire externe).</a:t>
            </a:r>
          </a:p>
          <a:p>
            <a:pPr marL="285750" indent="-285750">
              <a:spcBef>
                <a:spcPts val="300"/>
              </a:spcBef>
              <a:buFont typeface="Arial" panose="020B0604020202020204" pitchFamily="34" charset="0"/>
              <a:buChar char="−"/>
            </a:pPr>
            <a:r>
              <a:rPr lang="fr-CA" u="sng" dirty="0">
                <a:latin typeface="+mj-lt"/>
              </a:rPr>
              <a:t>Fonction</a:t>
            </a:r>
            <a:r>
              <a:rPr lang="fr-CA" dirty="0">
                <a:latin typeface="+mj-lt"/>
              </a:rPr>
              <a:t>: siège de la synthèse des protéines.</a:t>
            </a:r>
          </a:p>
          <a:p>
            <a:pPr marL="442913" lvl="1" indent="-179388">
              <a:buFont typeface="Arial" panose="020B0604020202020204" pitchFamily="34" charset="0"/>
              <a:buChar char="−"/>
            </a:pPr>
            <a:r>
              <a:rPr lang="fr-CA" dirty="0">
                <a:latin typeface="+mj-lt"/>
              </a:rPr>
              <a:t>Les ribosomes libres fabriquent des protéines solubles dans le cytosol.</a:t>
            </a:r>
          </a:p>
          <a:p>
            <a:pPr marL="442913" lvl="1" indent="-179388">
              <a:buFont typeface="Arial" panose="020B0604020202020204" pitchFamily="34" charset="0"/>
              <a:buChar char="−"/>
            </a:pPr>
            <a:r>
              <a:rPr lang="fr-CA" dirty="0">
                <a:latin typeface="+mj-lt"/>
              </a:rPr>
              <a:t>Les ribosomes liés à la membrane fabriquent des protéines destinées aux membranes ou sécrétés par la cellule.</a:t>
            </a:r>
          </a:p>
        </p:txBody>
      </p:sp>
      <p:sp>
        <p:nvSpPr>
          <p:cNvPr id="9" name="Rectangle 8"/>
          <p:cNvSpPr/>
          <p:nvPr/>
        </p:nvSpPr>
        <p:spPr>
          <a:xfrm>
            <a:off x="474146" y="4132601"/>
            <a:ext cx="8506691" cy="2185214"/>
          </a:xfrm>
          <a:prstGeom prst="rect">
            <a:avLst/>
          </a:prstGeom>
        </p:spPr>
        <p:txBody>
          <a:bodyPr wrap="square">
            <a:spAutoFit/>
          </a:bodyPr>
          <a:lstStyle/>
          <a:p>
            <a:r>
              <a:rPr lang="fr-CA" b="1" dirty="0">
                <a:latin typeface="+mj-lt"/>
              </a:rPr>
              <a:t>Réticulum endoplasmique (RE)</a:t>
            </a:r>
          </a:p>
          <a:p>
            <a:pPr marL="285750" lvl="0" indent="-285750">
              <a:spcBef>
                <a:spcPts val="300"/>
              </a:spcBef>
              <a:buFont typeface="Arial" panose="020B0604020202020204" pitchFamily="34" charset="0"/>
              <a:buChar char="−"/>
            </a:pPr>
            <a:r>
              <a:rPr lang="fr-CA" dirty="0">
                <a:solidFill>
                  <a:srgbClr val="000000"/>
                </a:solidFill>
                <a:latin typeface="+mj-lt"/>
              </a:rPr>
              <a:t>Vaste réseau (</a:t>
            </a:r>
            <a:r>
              <a:rPr lang="fr-CA" i="1" dirty="0">
                <a:solidFill>
                  <a:srgbClr val="000000"/>
                </a:solidFill>
                <a:latin typeface="+mj-lt"/>
              </a:rPr>
              <a:t>réticulum </a:t>
            </a:r>
            <a:r>
              <a:rPr lang="fr-CA" dirty="0">
                <a:solidFill>
                  <a:srgbClr val="000000"/>
                </a:solidFill>
                <a:latin typeface="+mj-lt"/>
              </a:rPr>
              <a:t>= réseau) de membranes formant des cavités appelées </a:t>
            </a:r>
            <a:r>
              <a:rPr lang="fr-CA" i="1" dirty="0">
                <a:solidFill>
                  <a:srgbClr val="000000"/>
                </a:solidFill>
                <a:latin typeface="+mj-lt"/>
              </a:rPr>
              <a:t>citernes</a:t>
            </a:r>
            <a:r>
              <a:rPr lang="fr-CA" dirty="0">
                <a:solidFill>
                  <a:srgbClr val="000000"/>
                </a:solidFill>
                <a:latin typeface="+mj-lt"/>
              </a:rPr>
              <a:t>; se déploie dans le cytoplasme à partir de la membrane nucléaire externe dont il est le prolongement.</a:t>
            </a:r>
          </a:p>
          <a:p>
            <a:pPr marL="285750" lvl="0" indent="-285750">
              <a:spcBef>
                <a:spcPts val="300"/>
              </a:spcBef>
              <a:buFont typeface="Arial" panose="020B0604020202020204" pitchFamily="34" charset="0"/>
              <a:buChar char="−"/>
            </a:pPr>
            <a:r>
              <a:rPr lang="fr-CA" dirty="0">
                <a:solidFill>
                  <a:srgbClr val="000000"/>
                </a:solidFill>
                <a:latin typeface="+mj-lt"/>
              </a:rPr>
              <a:t>Deux types de RE aux fonctions différentes:</a:t>
            </a:r>
          </a:p>
          <a:p>
            <a:pPr marL="442913" indent="-179388">
              <a:spcBef>
                <a:spcPts val="300"/>
              </a:spcBef>
              <a:buFont typeface="Arial" panose="020B0604020202020204" pitchFamily="34" charset="0"/>
              <a:buChar char="•"/>
            </a:pPr>
            <a:r>
              <a:rPr lang="fr-CA" b="1" i="1" dirty="0">
                <a:latin typeface="+mj-lt"/>
              </a:rPr>
              <a:t>Réticulum endoplasmique rugueux</a:t>
            </a:r>
            <a:endParaRPr lang="fr-CA" dirty="0">
              <a:latin typeface="+mj-lt"/>
            </a:endParaRPr>
          </a:p>
          <a:p>
            <a:pPr marL="442913" indent="-179388">
              <a:spcBef>
                <a:spcPts val="300"/>
              </a:spcBef>
              <a:buFont typeface="Arial" panose="020B0604020202020204" pitchFamily="34" charset="0"/>
              <a:buChar char="•"/>
            </a:pPr>
            <a:r>
              <a:rPr lang="fr-CA" b="1" i="1" dirty="0">
                <a:latin typeface="+mj-lt"/>
              </a:rPr>
              <a:t>Réticulum endoplasmique lisse</a:t>
            </a:r>
            <a:endParaRPr lang="fr-CA" b="1" dirty="0">
              <a:latin typeface="+mj-lt"/>
            </a:endParaRPr>
          </a:p>
        </p:txBody>
      </p:sp>
    </p:spTree>
    <p:extLst>
      <p:ext uri="{BB962C8B-B14F-4D97-AF65-F5344CB8AC3E}">
        <p14:creationId xmlns:p14="http://schemas.microsoft.com/office/powerpoint/2010/main" val="10521914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194" name="Group 181"/>
          <p:cNvGrpSpPr>
            <a:grpSpLocks/>
          </p:cNvGrpSpPr>
          <p:nvPr/>
        </p:nvGrpSpPr>
        <p:grpSpPr bwMode="auto">
          <a:xfrm>
            <a:off x="457200" y="990600"/>
            <a:ext cx="8153400" cy="5049840"/>
            <a:chOff x="288" y="624"/>
            <a:chExt cx="5136" cy="3181"/>
          </a:xfrm>
        </p:grpSpPr>
        <p:pic>
          <p:nvPicPr>
            <p:cNvPr id="8223" name="Picture 2"/>
            <p:cNvPicPr>
              <a:picLocks noChangeAspect="1" noChangeArrowheads="1"/>
            </p:cNvPicPr>
            <p:nvPr/>
          </p:nvPicPr>
          <p:blipFill>
            <a:blip r:embed="rId3" cstate="print"/>
            <a:srcRect/>
            <a:stretch>
              <a:fillRect/>
            </a:stretch>
          </p:blipFill>
          <p:spPr bwMode="auto">
            <a:xfrm>
              <a:off x="288" y="747"/>
              <a:ext cx="5068" cy="3058"/>
            </a:xfrm>
            <a:prstGeom prst="rect">
              <a:avLst/>
            </a:prstGeom>
            <a:noFill/>
            <a:ln w="9525">
              <a:noFill/>
              <a:miter lim="800000"/>
              <a:headEnd/>
              <a:tailEnd/>
            </a:ln>
          </p:spPr>
        </p:pic>
        <p:sp>
          <p:nvSpPr>
            <p:cNvPr id="8224" name="Rectangle 20"/>
            <p:cNvSpPr>
              <a:spLocks noChangeArrowheads="1"/>
            </p:cNvSpPr>
            <p:nvPr/>
          </p:nvSpPr>
          <p:spPr bwMode="auto">
            <a:xfrm>
              <a:off x="643" y="631"/>
              <a:ext cx="318"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r>
                <a:rPr lang="en-US" sz="1200" b="1">
                  <a:solidFill>
                    <a:srgbClr val="000000"/>
                  </a:solidFill>
                  <a:latin typeface="Arial" charset="0"/>
                </a:rPr>
                <a:t>OH</a:t>
              </a:r>
              <a:endParaRPr lang="en-US" sz="1200" b="1">
                <a:latin typeface="Arial" charset="0"/>
              </a:endParaRPr>
            </a:p>
          </p:txBody>
        </p:sp>
        <p:sp>
          <p:nvSpPr>
            <p:cNvPr id="8225" name="Rectangle 21"/>
            <p:cNvSpPr>
              <a:spLocks noChangeArrowheads="1"/>
            </p:cNvSpPr>
            <p:nvPr/>
          </p:nvSpPr>
          <p:spPr bwMode="auto">
            <a:xfrm>
              <a:off x="650" y="1239"/>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26" name="Rectangle 22"/>
            <p:cNvSpPr>
              <a:spLocks noChangeArrowheads="1"/>
            </p:cNvSpPr>
            <p:nvPr/>
          </p:nvSpPr>
          <p:spPr bwMode="auto">
            <a:xfrm>
              <a:off x="1658" y="1232"/>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227" name="Rectangle 23"/>
            <p:cNvSpPr>
              <a:spLocks noChangeArrowheads="1"/>
            </p:cNvSpPr>
            <p:nvPr/>
          </p:nvSpPr>
          <p:spPr bwMode="auto">
            <a:xfrm>
              <a:off x="1910" y="1232"/>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28" name="Rectangle 24"/>
            <p:cNvSpPr>
              <a:spLocks noChangeArrowheads="1"/>
            </p:cNvSpPr>
            <p:nvPr/>
          </p:nvSpPr>
          <p:spPr bwMode="auto">
            <a:xfrm>
              <a:off x="2727" y="624"/>
              <a:ext cx="318"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r>
                <a:rPr lang="en-US" sz="1200" b="1">
                  <a:solidFill>
                    <a:srgbClr val="000000"/>
                  </a:solidFill>
                  <a:latin typeface="Arial" charset="0"/>
                </a:rPr>
                <a:t>OH</a:t>
              </a:r>
              <a:endParaRPr lang="en-US" sz="1200" b="1">
                <a:latin typeface="Arial" charset="0"/>
              </a:endParaRPr>
            </a:p>
          </p:txBody>
        </p:sp>
        <p:sp>
          <p:nvSpPr>
            <p:cNvPr id="8229" name="Rectangle 25"/>
            <p:cNvSpPr>
              <a:spLocks noChangeArrowheads="1"/>
            </p:cNvSpPr>
            <p:nvPr/>
          </p:nvSpPr>
          <p:spPr bwMode="auto">
            <a:xfrm>
              <a:off x="2727" y="1232"/>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30" name="Rectangle 26"/>
            <p:cNvSpPr>
              <a:spLocks noChangeArrowheads="1"/>
            </p:cNvSpPr>
            <p:nvPr/>
          </p:nvSpPr>
          <p:spPr bwMode="auto">
            <a:xfrm>
              <a:off x="3796" y="1232"/>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231" name="Rectangle 27"/>
            <p:cNvSpPr>
              <a:spLocks noChangeArrowheads="1"/>
            </p:cNvSpPr>
            <p:nvPr/>
          </p:nvSpPr>
          <p:spPr bwMode="auto">
            <a:xfrm>
              <a:off x="4048" y="1232"/>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32" name="Rectangle 28"/>
            <p:cNvSpPr>
              <a:spLocks noChangeArrowheads="1"/>
            </p:cNvSpPr>
            <p:nvPr/>
          </p:nvSpPr>
          <p:spPr bwMode="auto">
            <a:xfrm>
              <a:off x="4838" y="1232"/>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233" name="Rectangle 29"/>
            <p:cNvSpPr>
              <a:spLocks noChangeArrowheads="1"/>
            </p:cNvSpPr>
            <p:nvPr/>
          </p:nvSpPr>
          <p:spPr bwMode="auto">
            <a:xfrm>
              <a:off x="5090" y="1232"/>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234" name="Rectangle 30"/>
            <p:cNvSpPr>
              <a:spLocks noChangeArrowheads="1"/>
            </p:cNvSpPr>
            <p:nvPr/>
          </p:nvSpPr>
          <p:spPr bwMode="auto">
            <a:xfrm>
              <a:off x="909" y="1239"/>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235" name="Rectangle 31"/>
            <p:cNvSpPr>
              <a:spLocks noChangeArrowheads="1"/>
            </p:cNvSpPr>
            <p:nvPr/>
          </p:nvSpPr>
          <p:spPr bwMode="auto">
            <a:xfrm>
              <a:off x="2979" y="1232"/>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236" name="Rectangle 32"/>
            <p:cNvSpPr>
              <a:spLocks noChangeArrowheads="1"/>
            </p:cNvSpPr>
            <p:nvPr/>
          </p:nvSpPr>
          <p:spPr bwMode="auto">
            <a:xfrm>
              <a:off x="888" y="756"/>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8237" name="Rectangle 33"/>
            <p:cNvSpPr>
              <a:spLocks noChangeArrowheads="1"/>
            </p:cNvSpPr>
            <p:nvPr/>
          </p:nvSpPr>
          <p:spPr bwMode="auto">
            <a:xfrm>
              <a:off x="895" y="968"/>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38" name="Rectangle 34"/>
            <p:cNvSpPr>
              <a:spLocks noChangeArrowheads="1"/>
            </p:cNvSpPr>
            <p:nvPr/>
          </p:nvSpPr>
          <p:spPr bwMode="auto">
            <a:xfrm>
              <a:off x="650" y="981"/>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239" name="Rectangle 35"/>
            <p:cNvSpPr>
              <a:spLocks noChangeArrowheads="1"/>
            </p:cNvSpPr>
            <p:nvPr/>
          </p:nvSpPr>
          <p:spPr bwMode="auto">
            <a:xfrm>
              <a:off x="1045" y="1047"/>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240" name="Rectangle 36"/>
            <p:cNvSpPr>
              <a:spLocks noChangeArrowheads="1"/>
            </p:cNvSpPr>
            <p:nvPr/>
          </p:nvSpPr>
          <p:spPr bwMode="auto">
            <a:xfrm>
              <a:off x="1038" y="789"/>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41" name="Rectangle 37"/>
            <p:cNvSpPr>
              <a:spLocks noChangeArrowheads="1"/>
            </p:cNvSpPr>
            <p:nvPr/>
          </p:nvSpPr>
          <p:spPr bwMode="auto">
            <a:xfrm>
              <a:off x="439" y="1054"/>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a:t>
              </a:r>
              <a:endParaRPr lang="en-US" sz="1200" b="1">
                <a:latin typeface="Arial" charset="0"/>
              </a:endParaRPr>
            </a:p>
          </p:txBody>
        </p:sp>
        <p:sp>
          <p:nvSpPr>
            <p:cNvPr id="8242" name="Rectangle 38"/>
            <p:cNvSpPr>
              <a:spLocks noChangeArrowheads="1"/>
            </p:cNvSpPr>
            <p:nvPr/>
          </p:nvSpPr>
          <p:spPr bwMode="auto">
            <a:xfrm>
              <a:off x="514" y="783"/>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43" name="Rectangle 39"/>
            <p:cNvSpPr>
              <a:spLocks noChangeArrowheads="1"/>
            </p:cNvSpPr>
            <p:nvPr/>
          </p:nvSpPr>
          <p:spPr bwMode="auto">
            <a:xfrm>
              <a:off x="650" y="875"/>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44" name="Rectangle 40"/>
            <p:cNvSpPr>
              <a:spLocks noChangeArrowheads="1"/>
            </p:cNvSpPr>
            <p:nvPr/>
          </p:nvSpPr>
          <p:spPr bwMode="auto">
            <a:xfrm>
              <a:off x="1780" y="769"/>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8245" name="Rectangle 41"/>
            <p:cNvSpPr>
              <a:spLocks noChangeArrowheads="1"/>
            </p:cNvSpPr>
            <p:nvPr/>
          </p:nvSpPr>
          <p:spPr bwMode="auto">
            <a:xfrm>
              <a:off x="1848" y="961"/>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a:t>
              </a:r>
              <a:endParaRPr lang="en-US" sz="1200" b="1">
                <a:latin typeface="Arial" charset="0"/>
              </a:endParaRPr>
            </a:p>
          </p:txBody>
        </p:sp>
        <p:sp>
          <p:nvSpPr>
            <p:cNvPr id="8246" name="Rectangle 42"/>
            <p:cNvSpPr>
              <a:spLocks noChangeArrowheads="1"/>
            </p:cNvSpPr>
            <p:nvPr/>
          </p:nvSpPr>
          <p:spPr bwMode="auto">
            <a:xfrm>
              <a:off x="1658" y="961"/>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47" name="Rectangle 43"/>
            <p:cNvSpPr>
              <a:spLocks noChangeArrowheads="1"/>
            </p:cNvSpPr>
            <p:nvPr/>
          </p:nvSpPr>
          <p:spPr bwMode="auto">
            <a:xfrm>
              <a:off x="2046" y="1047"/>
              <a:ext cx="318"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r>
                <a:rPr lang="en-US" sz="1200" b="1">
                  <a:solidFill>
                    <a:srgbClr val="000000"/>
                  </a:solidFill>
                  <a:latin typeface="Arial" charset="0"/>
                </a:rPr>
                <a:t>OH</a:t>
              </a:r>
              <a:endParaRPr lang="en-US" sz="1200" b="1">
                <a:latin typeface="Arial" charset="0"/>
              </a:endParaRPr>
            </a:p>
          </p:txBody>
        </p:sp>
        <p:sp>
          <p:nvSpPr>
            <p:cNvPr id="8248" name="Rectangle 44"/>
            <p:cNvSpPr>
              <a:spLocks noChangeArrowheads="1"/>
            </p:cNvSpPr>
            <p:nvPr/>
          </p:nvSpPr>
          <p:spPr bwMode="auto">
            <a:xfrm>
              <a:off x="2046" y="776"/>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49" name="Rectangle 45"/>
            <p:cNvSpPr>
              <a:spLocks noChangeArrowheads="1"/>
            </p:cNvSpPr>
            <p:nvPr/>
          </p:nvSpPr>
          <p:spPr bwMode="auto">
            <a:xfrm>
              <a:off x="1447" y="1047"/>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a:t>
              </a:r>
              <a:endParaRPr lang="en-US" sz="1200" b="1">
                <a:latin typeface="Arial" charset="0"/>
              </a:endParaRPr>
            </a:p>
          </p:txBody>
        </p:sp>
        <p:sp>
          <p:nvSpPr>
            <p:cNvPr id="8250" name="Rectangle 46"/>
            <p:cNvSpPr>
              <a:spLocks noChangeArrowheads="1"/>
            </p:cNvSpPr>
            <p:nvPr/>
          </p:nvSpPr>
          <p:spPr bwMode="auto">
            <a:xfrm>
              <a:off x="1381" y="721"/>
              <a:ext cx="318"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HOCH</a:t>
              </a:r>
              <a:r>
                <a:rPr lang="en-US" sz="1200" b="1" baseline="-25000">
                  <a:solidFill>
                    <a:srgbClr val="000000"/>
                  </a:solidFill>
                  <a:latin typeface="Arial" charset="0"/>
                </a:rPr>
                <a:t>2</a:t>
              </a:r>
              <a:endParaRPr lang="en-US" sz="1200" b="1">
                <a:latin typeface="Arial" charset="0"/>
              </a:endParaRPr>
            </a:p>
          </p:txBody>
        </p:sp>
        <p:sp>
          <p:nvSpPr>
            <p:cNvPr id="8251" name="Rectangle 47"/>
            <p:cNvSpPr>
              <a:spLocks noChangeArrowheads="1"/>
            </p:cNvSpPr>
            <p:nvPr/>
          </p:nvSpPr>
          <p:spPr bwMode="auto">
            <a:xfrm>
              <a:off x="2965" y="756"/>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8252" name="Rectangle 48"/>
            <p:cNvSpPr>
              <a:spLocks noChangeArrowheads="1"/>
            </p:cNvSpPr>
            <p:nvPr/>
          </p:nvSpPr>
          <p:spPr bwMode="auto">
            <a:xfrm>
              <a:off x="2972" y="968"/>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53" name="Rectangle 50"/>
            <p:cNvSpPr>
              <a:spLocks noChangeArrowheads="1"/>
            </p:cNvSpPr>
            <p:nvPr/>
          </p:nvSpPr>
          <p:spPr bwMode="auto">
            <a:xfrm>
              <a:off x="3115" y="1047"/>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54" name="Rectangle 51"/>
            <p:cNvSpPr>
              <a:spLocks noChangeArrowheads="1"/>
            </p:cNvSpPr>
            <p:nvPr/>
          </p:nvSpPr>
          <p:spPr bwMode="auto">
            <a:xfrm>
              <a:off x="3108" y="776"/>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255" name="Rectangle 52"/>
            <p:cNvSpPr>
              <a:spLocks noChangeArrowheads="1"/>
            </p:cNvSpPr>
            <p:nvPr/>
          </p:nvSpPr>
          <p:spPr bwMode="auto">
            <a:xfrm>
              <a:off x="2584" y="1047"/>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56" name="Rectangle 53"/>
            <p:cNvSpPr>
              <a:spLocks noChangeArrowheads="1"/>
            </p:cNvSpPr>
            <p:nvPr/>
          </p:nvSpPr>
          <p:spPr bwMode="auto">
            <a:xfrm>
              <a:off x="2523" y="776"/>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a:t>
              </a:r>
              <a:endParaRPr lang="en-US" sz="1200" b="1">
                <a:latin typeface="Arial" charset="0"/>
              </a:endParaRPr>
            </a:p>
          </p:txBody>
        </p:sp>
        <p:sp>
          <p:nvSpPr>
            <p:cNvPr id="8257" name="Rectangle 54"/>
            <p:cNvSpPr>
              <a:spLocks noChangeArrowheads="1"/>
            </p:cNvSpPr>
            <p:nvPr/>
          </p:nvSpPr>
          <p:spPr bwMode="auto">
            <a:xfrm>
              <a:off x="2727" y="869"/>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58" name="Rectangle 55"/>
            <p:cNvSpPr>
              <a:spLocks noChangeArrowheads="1"/>
            </p:cNvSpPr>
            <p:nvPr/>
          </p:nvSpPr>
          <p:spPr bwMode="auto">
            <a:xfrm>
              <a:off x="3919" y="769"/>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8259" name="Rectangle 56"/>
            <p:cNvSpPr>
              <a:spLocks noChangeArrowheads="1"/>
            </p:cNvSpPr>
            <p:nvPr/>
          </p:nvSpPr>
          <p:spPr bwMode="auto">
            <a:xfrm>
              <a:off x="3519" y="715"/>
              <a:ext cx="318"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HOCH</a:t>
              </a:r>
              <a:r>
                <a:rPr lang="en-US" sz="1200" b="1" baseline="-25000">
                  <a:solidFill>
                    <a:srgbClr val="000000"/>
                  </a:solidFill>
                  <a:latin typeface="Arial" charset="0"/>
                </a:rPr>
                <a:t>2</a:t>
              </a:r>
              <a:endParaRPr lang="en-US" sz="1200" b="1">
                <a:latin typeface="Arial" charset="0"/>
              </a:endParaRPr>
            </a:p>
          </p:txBody>
        </p:sp>
        <p:sp>
          <p:nvSpPr>
            <p:cNvPr id="8260" name="Rectangle 57"/>
            <p:cNvSpPr>
              <a:spLocks noChangeArrowheads="1"/>
            </p:cNvSpPr>
            <p:nvPr/>
          </p:nvSpPr>
          <p:spPr bwMode="auto">
            <a:xfrm>
              <a:off x="4048" y="961"/>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61" name="Rectangle 58"/>
            <p:cNvSpPr>
              <a:spLocks noChangeArrowheads="1"/>
            </p:cNvSpPr>
            <p:nvPr/>
          </p:nvSpPr>
          <p:spPr bwMode="auto">
            <a:xfrm>
              <a:off x="3803" y="961"/>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62" name="Rectangle 59"/>
            <p:cNvSpPr>
              <a:spLocks noChangeArrowheads="1"/>
            </p:cNvSpPr>
            <p:nvPr/>
          </p:nvSpPr>
          <p:spPr bwMode="auto">
            <a:xfrm>
              <a:off x="4191" y="1047"/>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63" name="Rectangle 60"/>
            <p:cNvSpPr>
              <a:spLocks noChangeArrowheads="1"/>
            </p:cNvSpPr>
            <p:nvPr/>
          </p:nvSpPr>
          <p:spPr bwMode="auto">
            <a:xfrm>
              <a:off x="4191" y="776"/>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264" name="Rectangle 61"/>
            <p:cNvSpPr>
              <a:spLocks noChangeArrowheads="1"/>
            </p:cNvSpPr>
            <p:nvPr/>
          </p:nvSpPr>
          <p:spPr bwMode="auto">
            <a:xfrm>
              <a:off x="3660" y="1047"/>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65" name="Rectangle 62"/>
            <p:cNvSpPr>
              <a:spLocks noChangeArrowheads="1"/>
            </p:cNvSpPr>
            <p:nvPr/>
          </p:nvSpPr>
          <p:spPr bwMode="auto">
            <a:xfrm>
              <a:off x="4961" y="769"/>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8266" name="Rectangle 63"/>
            <p:cNvSpPr>
              <a:spLocks noChangeArrowheads="1"/>
            </p:cNvSpPr>
            <p:nvPr/>
          </p:nvSpPr>
          <p:spPr bwMode="auto">
            <a:xfrm>
              <a:off x="4561" y="721"/>
              <a:ext cx="318"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HOCH</a:t>
              </a:r>
              <a:r>
                <a:rPr lang="en-US" sz="1200" b="1" baseline="-25000">
                  <a:solidFill>
                    <a:srgbClr val="000000"/>
                  </a:solidFill>
                  <a:latin typeface="Arial" charset="0"/>
                </a:rPr>
                <a:t>2</a:t>
              </a:r>
              <a:endParaRPr lang="en-US" sz="1200" b="1">
                <a:latin typeface="Arial" charset="0"/>
              </a:endParaRPr>
            </a:p>
          </p:txBody>
        </p:sp>
        <p:sp>
          <p:nvSpPr>
            <p:cNvPr id="8267" name="Rectangle 64"/>
            <p:cNvSpPr>
              <a:spLocks noChangeArrowheads="1"/>
            </p:cNvSpPr>
            <p:nvPr/>
          </p:nvSpPr>
          <p:spPr bwMode="auto">
            <a:xfrm>
              <a:off x="5090" y="961"/>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68" name="Rectangle 65"/>
            <p:cNvSpPr>
              <a:spLocks noChangeArrowheads="1"/>
            </p:cNvSpPr>
            <p:nvPr/>
          </p:nvSpPr>
          <p:spPr bwMode="auto">
            <a:xfrm>
              <a:off x="4838" y="961"/>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69" name="Rectangle 66"/>
            <p:cNvSpPr>
              <a:spLocks noChangeArrowheads="1"/>
            </p:cNvSpPr>
            <p:nvPr/>
          </p:nvSpPr>
          <p:spPr bwMode="auto">
            <a:xfrm>
              <a:off x="5226" y="1047"/>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70" name="Rectangle 67"/>
            <p:cNvSpPr>
              <a:spLocks noChangeArrowheads="1"/>
            </p:cNvSpPr>
            <p:nvPr/>
          </p:nvSpPr>
          <p:spPr bwMode="auto">
            <a:xfrm>
              <a:off x="5226" y="776"/>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271" name="Rectangle 68"/>
            <p:cNvSpPr>
              <a:spLocks noChangeArrowheads="1"/>
            </p:cNvSpPr>
            <p:nvPr/>
          </p:nvSpPr>
          <p:spPr bwMode="auto">
            <a:xfrm>
              <a:off x="4702" y="1047"/>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72" name="Rectangle 70"/>
            <p:cNvSpPr>
              <a:spLocks noChangeArrowheads="1"/>
            </p:cNvSpPr>
            <p:nvPr/>
          </p:nvSpPr>
          <p:spPr bwMode="auto">
            <a:xfrm>
              <a:off x="895" y="1913"/>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8273" name="Rectangle 71"/>
            <p:cNvSpPr>
              <a:spLocks noChangeArrowheads="1"/>
            </p:cNvSpPr>
            <p:nvPr/>
          </p:nvSpPr>
          <p:spPr bwMode="auto">
            <a:xfrm>
              <a:off x="657" y="1781"/>
              <a:ext cx="318"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r>
                <a:rPr lang="en-US" sz="1200" b="1">
                  <a:solidFill>
                    <a:srgbClr val="000000"/>
                  </a:solidFill>
                  <a:latin typeface="Arial" charset="0"/>
                </a:rPr>
                <a:t>OH</a:t>
              </a:r>
              <a:endParaRPr lang="en-US" sz="1200" b="1">
                <a:latin typeface="Arial" charset="0"/>
              </a:endParaRPr>
            </a:p>
          </p:txBody>
        </p:sp>
        <p:sp>
          <p:nvSpPr>
            <p:cNvPr id="8274" name="Rectangle 72"/>
            <p:cNvSpPr>
              <a:spLocks noChangeArrowheads="1"/>
            </p:cNvSpPr>
            <p:nvPr/>
          </p:nvSpPr>
          <p:spPr bwMode="auto">
            <a:xfrm>
              <a:off x="657" y="2396"/>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75" name="Rectangle 73"/>
            <p:cNvSpPr>
              <a:spLocks noChangeArrowheads="1"/>
            </p:cNvSpPr>
            <p:nvPr/>
          </p:nvSpPr>
          <p:spPr bwMode="auto">
            <a:xfrm>
              <a:off x="909" y="2125"/>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76" name="Rectangle 74"/>
            <p:cNvSpPr>
              <a:spLocks noChangeArrowheads="1"/>
            </p:cNvSpPr>
            <p:nvPr/>
          </p:nvSpPr>
          <p:spPr bwMode="auto">
            <a:xfrm>
              <a:off x="909" y="2389"/>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277" name="Rectangle 76"/>
            <p:cNvSpPr>
              <a:spLocks noChangeArrowheads="1"/>
            </p:cNvSpPr>
            <p:nvPr/>
          </p:nvSpPr>
          <p:spPr bwMode="auto">
            <a:xfrm>
              <a:off x="1052" y="1946"/>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78" name="Rectangle 77"/>
            <p:cNvSpPr>
              <a:spLocks noChangeArrowheads="1"/>
            </p:cNvSpPr>
            <p:nvPr/>
          </p:nvSpPr>
          <p:spPr bwMode="auto">
            <a:xfrm>
              <a:off x="452" y="2211"/>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a:t>
              </a:r>
              <a:endParaRPr lang="en-US" sz="1200" b="1">
                <a:latin typeface="Arial" charset="0"/>
              </a:endParaRPr>
            </a:p>
          </p:txBody>
        </p:sp>
        <p:sp>
          <p:nvSpPr>
            <p:cNvPr id="8279" name="Rectangle 78"/>
            <p:cNvSpPr>
              <a:spLocks noChangeArrowheads="1"/>
            </p:cNvSpPr>
            <p:nvPr/>
          </p:nvSpPr>
          <p:spPr bwMode="auto">
            <a:xfrm>
              <a:off x="527" y="1940"/>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80" name="Rectangle 79"/>
            <p:cNvSpPr>
              <a:spLocks noChangeArrowheads="1"/>
            </p:cNvSpPr>
            <p:nvPr/>
          </p:nvSpPr>
          <p:spPr bwMode="auto">
            <a:xfrm>
              <a:off x="657" y="2032"/>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81" name="Rectangle 80"/>
            <p:cNvSpPr>
              <a:spLocks noChangeArrowheads="1"/>
            </p:cNvSpPr>
            <p:nvPr/>
          </p:nvSpPr>
          <p:spPr bwMode="auto">
            <a:xfrm>
              <a:off x="1052" y="2204"/>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282" name="Rectangle 81"/>
            <p:cNvSpPr>
              <a:spLocks noChangeArrowheads="1"/>
            </p:cNvSpPr>
            <p:nvPr/>
          </p:nvSpPr>
          <p:spPr bwMode="auto">
            <a:xfrm>
              <a:off x="1801" y="1933"/>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8283" name="Rectangle 82"/>
            <p:cNvSpPr>
              <a:spLocks noChangeArrowheads="1"/>
            </p:cNvSpPr>
            <p:nvPr/>
          </p:nvSpPr>
          <p:spPr bwMode="auto">
            <a:xfrm>
              <a:off x="1678" y="2389"/>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284" name="Rectangle 83"/>
            <p:cNvSpPr>
              <a:spLocks noChangeArrowheads="1"/>
            </p:cNvSpPr>
            <p:nvPr/>
          </p:nvSpPr>
          <p:spPr bwMode="auto">
            <a:xfrm>
              <a:off x="1869" y="2118"/>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a:t>
              </a:r>
              <a:endParaRPr lang="en-US" sz="1200" b="1">
                <a:latin typeface="Arial" charset="0"/>
              </a:endParaRPr>
            </a:p>
          </p:txBody>
        </p:sp>
        <p:sp>
          <p:nvSpPr>
            <p:cNvPr id="8285" name="Rectangle 84"/>
            <p:cNvSpPr>
              <a:spLocks noChangeArrowheads="1"/>
            </p:cNvSpPr>
            <p:nvPr/>
          </p:nvSpPr>
          <p:spPr bwMode="auto">
            <a:xfrm>
              <a:off x="1930" y="2389"/>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86" name="Rectangle 85"/>
            <p:cNvSpPr>
              <a:spLocks noChangeArrowheads="1"/>
            </p:cNvSpPr>
            <p:nvPr/>
          </p:nvSpPr>
          <p:spPr bwMode="auto">
            <a:xfrm>
              <a:off x="1685" y="2118"/>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87" name="Rectangle 86"/>
            <p:cNvSpPr>
              <a:spLocks noChangeArrowheads="1"/>
            </p:cNvSpPr>
            <p:nvPr/>
          </p:nvSpPr>
          <p:spPr bwMode="auto">
            <a:xfrm>
              <a:off x="2073" y="2211"/>
              <a:ext cx="318"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r>
                <a:rPr lang="en-US" sz="1200" b="1">
                  <a:solidFill>
                    <a:srgbClr val="000000"/>
                  </a:solidFill>
                  <a:latin typeface="Arial" charset="0"/>
                </a:rPr>
                <a:t>OH</a:t>
              </a:r>
              <a:endParaRPr lang="en-US" sz="1200" b="1">
                <a:latin typeface="Arial" charset="0"/>
              </a:endParaRPr>
            </a:p>
          </p:txBody>
        </p:sp>
        <p:sp>
          <p:nvSpPr>
            <p:cNvPr id="8288" name="Rectangle 87"/>
            <p:cNvSpPr>
              <a:spLocks noChangeArrowheads="1"/>
            </p:cNvSpPr>
            <p:nvPr/>
          </p:nvSpPr>
          <p:spPr bwMode="auto">
            <a:xfrm>
              <a:off x="2073" y="1940"/>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89" name="Rectangle 88"/>
            <p:cNvSpPr>
              <a:spLocks noChangeArrowheads="1"/>
            </p:cNvSpPr>
            <p:nvPr/>
          </p:nvSpPr>
          <p:spPr bwMode="auto">
            <a:xfrm>
              <a:off x="1379" y="2195"/>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a:t>
              </a:r>
              <a:endParaRPr lang="en-US" sz="1200" b="1">
                <a:latin typeface="Arial" charset="0"/>
              </a:endParaRPr>
            </a:p>
          </p:txBody>
        </p:sp>
        <p:sp>
          <p:nvSpPr>
            <p:cNvPr id="8290" name="Rectangle 91"/>
            <p:cNvSpPr>
              <a:spLocks noChangeArrowheads="1"/>
            </p:cNvSpPr>
            <p:nvPr/>
          </p:nvSpPr>
          <p:spPr bwMode="auto">
            <a:xfrm>
              <a:off x="1419" y="1879"/>
              <a:ext cx="318"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HOCH</a:t>
              </a:r>
              <a:r>
                <a:rPr lang="en-US" sz="1200" b="1" baseline="-25000">
                  <a:solidFill>
                    <a:srgbClr val="000000"/>
                  </a:solidFill>
                  <a:latin typeface="Arial" charset="0"/>
                </a:rPr>
                <a:t>2</a:t>
              </a:r>
              <a:endParaRPr lang="en-US" sz="1200" b="1">
                <a:latin typeface="Arial" charset="0"/>
              </a:endParaRPr>
            </a:p>
          </p:txBody>
        </p:sp>
        <p:sp>
          <p:nvSpPr>
            <p:cNvPr id="8291" name="Rectangle 92"/>
            <p:cNvSpPr>
              <a:spLocks noChangeArrowheads="1"/>
            </p:cNvSpPr>
            <p:nvPr/>
          </p:nvSpPr>
          <p:spPr bwMode="auto">
            <a:xfrm>
              <a:off x="895" y="2971"/>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8292" name="Rectangle 93"/>
            <p:cNvSpPr>
              <a:spLocks noChangeArrowheads="1"/>
            </p:cNvSpPr>
            <p:nvPr/>
          </p:nvSpPr>
          <p:spPr bwMode="auto">
            <a:xfrm>
              <a:off x="541" y="2839"/>
              <a:ext cx="318"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HOCH</a:t>
              </a:r>
              <a:r>
                <a:rPr lang="en-US" sz="1200" b="1" baseline="-25000">
                  <a:solidFill>
                    <a:srgbClr val="000000"/>
                  </a:solidFill>
                  <a:latin typeface="Arial" charset="0"/>
                </a:rPr>
                <a:t>2</a:t>
              </a:r>
              <a:endParaRPr lang="en-US" sz="1200" b="1">
                <a:latin typeface="Arial" charset="0"/>
              </a:endParaRPr>
            </a:p>
          </p:txBody>
        </p:sp>
        <p:sp>
          <p:nvSpPr>
            <p:cNvPr id="8293" name="Rectangle 94"/>
            <p:cNvSpPr>
              <a:spLocks noChangeArrowheads="1"/>
            </p:cNvSpPr>
            <p:nvPr/>
          </p:nvSpPr>
          <p:spPr bwMode="auto">
            <a:xfrm>
              <a:off x="657" y="3447"/>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94" name="Rectangle 95"/>
            <p:cNvSpPr>
              <a:spLocks noChangeArrowheads="1"/>
            </p:cNvSpPr>
            <p:nvPr/>
          </p:nvSpPr>
          <p:spPr bwMode="auto">
            <a:xfrm>
              <a:off x="909" y="3176"/>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95" name="Rectangle 96"/>
            <p:cNvSpPr>
              <a:spLocks noChangeArrowheads="1"/>
            </p:cNvSpPr>
            <p:nvPr/>
          </p:nvSpPr>
          <p:spPr bwMode="auto">
            <a:xfrm>
              <a:off x="909" y="3447"/>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296" name="Rectangle 97"/>
            <p:cNvSpPr>
              <a:spLocks noChangeArrowheads="1"/>
            </p:cNvSpPr>
            <p:nvPr/>
          </p:nvSpPr>
          <p:spPr bwMode="auto">
            <a:xfrm>
              <a:off x="657" y="3176"/>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297" name="Rectangle 98"/>
            <p:cNvSpPr>
              <a:spLocks noChangeArrowheads="1"/>
            </p:cNvSpPr>
            <p:nvPr/>
          </p:nvSpPr>
          <p:spPr bwMode="auto">
            <a:xfrm>
              <a:off x="1052" y="2965"/>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98" name="Rectangle 99"/>
            <p:cNvSpPr>
              <a:spLocks noChangeArrowheads="1"/>
            </p:cNvSpPr>
            <p:nvPr/>
          </p:nvSpPr>
          <p:spPr bwMode="auto">
            <a:xfrm>
              <a:off x="459" y="3262"/>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a:t>
              </a:r>
              <a:endParaRPr lang="en-US" sz="1200" b="1">
                <a:latin typeface="Arial" charset="0"/>
              </a:endParaRPr>
            </a:p>
          </p:txBody>
        </p:sp>
        <p:sp>
          <p:nvSpPr>
            <p:cNvPr id="8299" name="Rectangle 100"/>
            <p:cNvSpPr>
              <a:spLocks noChangeArrowheads="1"/>
            </p:cNvSpPr>
            <p:nvPr/>
          </p:nvSpPr>
          <p:spPr bwMode="auto">
            <a:xfrm>
              <a:off x="520" y="2998"/>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00" name="Rectangle 101"/>
            <p:cNvSpPr>
              <a:spLocks noChangeArrowheads="1"/>
            </p:cNvSpPr>
            <p:nvPr/>
          </p:nvSpPr>
          <p:spPr bwMode="auto">
            <a:xfrm>
              <a:off x="657" y="3084"/>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01" name="Rectangle 102"/>
            <p:cNvSpPr>
              <a:spLocks noChangeArrowheads="1"/>
            </p:cNvSpPr>
            <p:nvPr/>
          </p:nvSpPr>
          <p:spPr bwMode="auto">
            <a:xfrm>
              <a:off x="1773" y="2971"/>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8302" name="Rectangle 103"/>
            <p:cNvSpPr>
              <a:spLocks noChangeArrowheads="1"/>
            </p:cNvSpPr>
            <p:nvPr/>
          </p:nvSpPr>
          <p:spPr bwMode="auto">
            <a:xfrm>
              <a:off x="1419" y="2839"/>
              <a:ext cx="318"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HOCH</a:t>
              </a:r>
              <a:r>
                <a:rPr lang="en-US" sz="1200" b="1" baseline="-25000">
                  <a:solidFill>
                    <a:srgbClr val="000000"/>
                  </a:solidFill>
                  <a:latin typeface="Arial" charset="0"/>
                </a:rPr>
                <a:t>2</a:t>
              </a:r>
              <a:endParaRPr lang="en-US" sz="1200" b="1">
                <a:latin typeface="Arial" charset="0"/>
              </a:endParaRPr>
            </a:p>
          </p:txBody>
        </p:sp>
        <p:sp>
          <p:nvSpPr>
            <p:cNvPr id="8303" name="Rectangle 104"/>
            <p:cNvSpPr>
              <a:spLocks noChangeArrowheads="1"/>
            </p:cNvSpPr>
            <p:nvPr/>
          </p:nvSpPr>
          <p:spPr bwMode="auto">
            <a:xfrm>
              <a:off x="1535" y="3447"/>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04" name="Rectangle 105"/>
            <p:cNvSpPr>
              <a:spLocks noChangeArrowheads="1"/>
            </p:cNvSpPr>
            <p:nvPr/>
          </p:nvSpPr>
          <p:spPr bwMode="auto">
            <a:xfrm>
              <a:off x="1930" y="3256"/>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05" name="Rectangle 106"/>
            <p:cNvSpPr>
              <a:spLocks noChangeArrowheads="1"/>
            </p:cNvSpPr>
            <p:nvPr/>
          </p:nvSpPr>
          <p:spPr bwMode="auto">
            <a:xfrm>
              <a:off x="1787" y="3176"/>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06" name="Rectangle 107"/>
            <p:cNvSpPr>
              <a:spLocks noChangeArrowheads="1"/>
            </p:cNvSpPr>
            <p:nvPr/>
          </p:nvSpPr>
          <p:spPr bwMode="auto">
            <a:xfrm>
              <a:off x="1780" y="3447"/>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307" name="Rectangle 108"/>
            <p:cNvSpPr>
              <a:spLocks noChangeArrowheads="1"/>
            </p:cNvSpPr>
            <p:nvPr/>
          </p:nvSpPr>
          <p:spPr bwMode="auto">
            <a:xfrm>
              <a:off x="1535" y="3176"/>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308" name="Rectangle 109"/>
            <p:cNvSpPr>
              <a:spLocks noChangeArrowheads="1"/>
            </p:cNvSpPr>
            <p:nvPr/>
          </p:nvSpPr>
          <p:spPr bwMode="auto">
            <a:xfrm>
              <a:off x="1930" y="2998"/>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309" name="Rectangle 110"/>
            <p:cNvSpPr>
              <a:spLocks noChangeArrowheads="1"/>
            </p:cNvSpPr>
            <p:nvPr/>
          </p:nvSpPr>
          <p:spPr bwMode="auto">
            <a:xfrm>
              <a:off x="1406" y="2965"/>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10" name="Rectangle 111"/>
            <p:cNvSpPr>
              <a:spLocks noChangeArrowheads="1"/>
            </p:cNvSpPr>
            <p:nvPr/>
          </p:nvSpPr>
          <p:spPr bwMode="auto">
            <a:xfrm>
              <a:off x="1535" y="3084"/>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11" name="Rectangle 113"/>
            <p:cNvSpPr>
              <a:spLocks noChangeArrowheads="1"/>
            </p:cNvSpPr>
            <p:nvPr/>
          </p:nvSpPr>
          <p:spPr bwMode="auto">
            <a:xfrm>
              <a:off x="3796" y="1788"/>
              <a:ext cx="318"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r>
                <a:rPr lang="en-US" sz="1200" b="1">
                  <a:solidFill>
                    <a:srgbClr val="000000"/>
                  </a:solidFill>
                  <a:latin typeface="Arial" charset="0"/>
                </a:rPr>
                <a:t>OH</a:t>
              </a:r>
              <a:endParaRPr lang="en-US" sz="1200" b="1">
                <a:latin typeface="Arial" charset="0"/>
              </a:endParaRPr>
            </a:p>
          </p:txBody>
        </p:sp>
        <p:sp>
          <p:nvSpPr>
            <p:cNvPr id="8312" name="Rectangle 115"/>
            <p:cNvSpPr>
              <a:spLocks noChangeArrowheads="1"/>
            </p:cNvSpPr>
            <p:nvPr/>
          </p:nvSpPr>
          <p:spPr bwMode="auto">
            <a:xfrm>
              <a:off x="4354" y="2191"/>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8313" name="Rectangle 116"/>
            <p:cNvSpPr>
              <a:spLocks noChangeArrowheads="1"/>
            </p:cNvSpPr>
            <p:nvPr/>
          </p:nvSpPr>
          <p:spPr bwMode="auto">
            <a:xfrm>
              <a:off x="1222" y="3236"/>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8314" name="Rectangle 117"/>
            <p:cNvSpPr>
              <a:spLocks noChangeArrowheads="1"/>
            </p:cNvSpPr>
            <p:nvPr/>
          </p:nvSpPr>
          <p:spPr bwMode="auto">
            <a:xfrm>
              <a:off x="4409" y="1885"/>
              <a:ext cx="318"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HOCH</a:t>
              </a:r>
              <a:r>
                <a:rPr lang="en-US" sz="1200" b="1" baseline="-25000">
                  <a:solidFill>
                    <a:srgbClr val="000000"/>
                  </a:solidFill>
                  <a:latin typeface="Arial" charset="0"/>
                </a:rPr>
                <a:t>2</a:t>
              </a:r>
              <a:endParaRPr lang="en-US" sz="1200" b="1">
                <a:latin typeface="Arial" charset="0"/>
              </a:endParaRPr>
            </a:p>
          </p:txBody>
        </p:sp>
        <p:sp>
          <p:nvSpPr>
            <p:cNvPr id="8315" name="Rectangle 118"/>
            <p:cNvSpPr>
              <a:spLocks noChangeArrowheads="1"/>
            </p:cNvSpPr>
            <p:nvPr/>
          </p:nvSpPr>
          <p:spPr bwMode="auto">
            <a:xfrm>
              <a:off x="3694" y="2846"/>
              <a:ext cx="318"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HOCH</a:t>
              </a:r>
              <a:r>
                <a:rPr lang="en-US" sz="1200" b="1" baseline="-25000">
                  <a:solidFill>
                    <a:srgbClr val="000000"/>
                  </a:solidFill>
                  <a:latin typeface="Arial" charset="0"/>
                </a:rPr>
                <a:t>2</a:t>
              </a:r>
              <a:endParaRPr lang="en-US" sz="1200" b="1">
                <a:latin typeface="Arial" charset="0"/>
              </a:endParaRPr>
            </a:p>
          </p:txBody>
        </p:sp>
        <p:sp>
          <p:nvSpPr>
            <p:cNvPr id="8316" name="Rectangle 119"/>
            <p:cNvSpPr>
              <a:spLocks noChangeArrowheads="1"/>
            </p:cNvSpPr>
            <p:nvPr/>
          </p:nvSpPr>
          <p:spPr bwMode="auto">
            <a:xfrm>
              <a:off x="3816" y="3454"/>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17" name="Rectangle 120"/>
            <p:cNvSpPr>
              <a:spLocks noChangeArrowheads="1"/>
            </p:cNvSpPr>
            <p:nvPr/>
          </p:nvSpPr>
          <p:spPr bwMode="auto">
            <a:xfrm>
              <a:off x="4068" y="3454"/>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318" name="Rectangle 122"/>
            <p:cNvSpPr>
              <a:spLocks noChangeArrowheads="1"/>
            </p:cNvSpPr>
            <p:nvPr/>
          </p:nvSpPr>
          <p:spPr bwMode="auto">
            <a:xfrm>
              <a:off x="4695" y="3461"/>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19" name="Rectangle 123"/>
            <p:cNvSpPr>
              <a:spLocks noChangeArrowheads="1"/>
            </p:cNvSpPr>
            <p:nvPr/>
          </p:nvSpPr>
          <p:spPr bwMode="auto">
            <a:xfrm>
              <a:off x="4940" y="3454"/>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320" name="Rectangle 124"/>
            <p:cNvSpPr>
              <a:spLocks noChangeArrowheads="1"/>
            </p:cNvSpPr>
            <p:nvPr/>
          </p:nvSpPr>
          <p:spPr bwMode="auto">
            <a:xfrm>
              <a:off x="4055" y="2978"/>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8321" name="Rectangle 125"/>
            <p:cNvSpPr>
              <a:spLocks noChangeArrowheads="1"/>
            </p:cNvSpPr>
            <p:nvPr/>
          </p:nvSpPr>
          <p:spPr bwMode="auto">
            <a:xfrm>
              <a:off x="4062" y="3183"/>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22" name="Rectangle 126"/>
            <p:cNvSpPr>
              <a:spLocks noChangeArrowheads="1"/>
            </p:cNvSpPr>
            <p:nvPr/>
          </p:nvSpPr>
          <p:spPr bwMode="auto">
            <a:xfrm>
              <a:off x="3816" y="3183"/>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323" name="Rectangle 127"/>
            <p:cNvSpPr>
              <a:spLocks noChangeArrowheads="1"/>
            </p:cNvSpPr>
            <p:nvPr/>
          </p:nvSpPr>
          <p:spPr bwMode="auto">
            <a:xfrm>
              <a:off x="4205" y="3269"/>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24" name="Rectangle 128"/>
            <p:cNvSpPr>
              <a:spLocks noChangeArrowheads="1"/>
            </p:cNvSpPr>
            <p:nvPr/>
          </p:nvSpPr>
          <p:spPr bwMode="auto">
            <a:xfrm>
              <a:off x="3680" y="3275"/>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25" name="Rectangle 129"/>
            <p:cNvSpPr>
              <a:spLocks noChangeArrowheads="1"/>
            </p:cNvSpPr>
            <p:nvPr/>
          </p:nvSpPr>
          <p:spPr bwMode="auto">
            <a:xfrm>
              <a:off x="3612" y="3004"/>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a:t>
              </a:r>
              <a:endParaRPr lang="en-US" sz="1200" b="1">
                <a:latin typeface="Arial" charset="0"/>
              </a:endParaRPr>
            </a:p>
          </p:txBody>
        </p:sp>
        <p:sp>
          <p:nvSpPr>
            <p:cNvPr id="8326" name="Rectangle 130"/>
            <p:cNvSpPr>
              <a:spLocks noChangeArrowheads="1"/>
            </p:cNvSpPr>
            <p:nvPr/>
          </p:nvSpPr>
          <p:spPr bwMode="auto">
            <a:xfrm>
              <a:off x="3816" y="3090"/>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27" name="Rectangle 131"/>
            <p:cNvSpPr>
              <a:spLocks noChangeArrowheads="1"/>
            </p:cNvSpPr>
            <p:nvPr/>
          </p:nvSpPr>
          <p:spPr bwMode="auto">
            <a:xfrm>
              <a:off x="4933" y="2978"/>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8328" name="Rectangle 132"/>
            <p:cNvSpPr>
              <a:spLocks noChangeArrowheads="1"/>
            </p:cNvSpPr>
            <p:nvPr/>
          </p:nvSpPr>
          <p:spPr bwMode="auto">
            <a:xfrm>
              <a:off x="5090" y="3262"/>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29" name="Rectangle 133"/>
            <p:cNvSpPr>
              <a:spLocks noChangeArrowheads="1"/>
            </p:cNvSpPr>
            <p:nvPr/>
          </p:nvSpPr>
          <p:spPr bwMode="auto">
            <a:xfrm>
              <a:off x="4940" y="3190"/>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30" name="Rectangle 134"/>
            <p:cNvSpPr>
              <a:spLocks noChangeArrowheads="1"/>
            </p:cNvSpPr>
            <p:nvPr/>
          </p:nvSpPr>
          <p:spPr bwMode="auto">
            <a:xfrm>
              <a:off x="4695" y="3190"/>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331" name="Rectangle 135"/>
            <p:cNvSpPr>
              <a:spLocks noChangeArrowheads="1"/>
            </p:cNvSpPr>
            <p:nvPr/>
          </p:nvSpPr>
          <p:spPr bwMode="auto">
            <a:xfrm>
              <a:off x="5090" y="3004"/>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332" name="Rectangle 137"/>
            <p:cNvSpPr>
              <a:spLocks noChangeArrowheads="1"/>
            </p:cNvSpPr>
            <p:nvPr/>
          </p:nvSpPr>
          <p:spPr bwMode="auto">
            <a:xfrm>
              <a:off x="4695" y="3090"/>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33" name="Rectangle 138"/>
            <p:cNvSpPr>
              <a:spLocks noChangeArrowheads="1"/>
            </p:cNvSpPr>
            <p:nvPr/>
          </p:nvSpPr>
          <p:spPr bwMode="auto">
            <a:xfrm>
              <a:off x="4348" y="3143"/>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8334" name="Rectangle 139"/>
            <p:cNvSpPr>
              <a:spLocks noChangeArrowheads="1"/>
            </p:cNvSpPr>
            <p:nvPr/>
          </p:nvSpPr>
          <p:spPr bwMode="auto">
            <a:xfrm>
              <a:off x="4034" y="1920"/>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8335" name="Rectangle 140"/>
            <p:cNvSpPr>
              <a:spLocks noChangeArrowheads="1"/>
            </p:cNvSpPr>
            <p:nvPr/>
          </p:nvSpPr>
          <p:spPr bwMode="auto">
            <a:xfrm>
              <a:off x="3796" y="2403"/>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36" name="Rectangle 141"/>
            <p:cNvSpPr>
              <a:spLocks noChangeArrowheads="1"/>
            </p:cNvSpPr>
            <p:nvPr/>
          </p:nvSpPr>
          <p:spPr bwMode="auto">
            <a:xfrm>
              <a:off x="4041" y="2132"/>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37" name="Rectangle 142"/>
            <p:cNvSpPr>
              <a:spLocks noChangeArrowheads="1"/>
            </p:cNvSpPr>
            <p:nvPr/>
          </p:nvSpPr>
          <p:spPr bwMode="auto">
            <a:xfrm>
              <a:off x="4041" y="2403"/>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338" name="Rectangle 143"/>
            <p:cNvSpPr>
              <a:spLocks noChangeArrowheads="1"/>
            </p:cNvSpPr>
            <p:nvPr/>
          </p:nvSpPr>
          <p:spPr bwMode="auto">
            <a:xfrm>
              <a:off x="3789" y="2132"/>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339" name="Rectangle 144"/>
            <p:cNvSpPr>
              <a:spLocks noChangeArrowheads="1"/>
            </p:cNvSpPr>
            <p:nvPr/>
          </p:nvSpPr>
          <p:spPr bwMode="auto">
            <a:xfrm>
              <a:off x="3592" y="2218"/>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a:t>
              </a:r>
              <a:endParaRPr lang="en-US" sz="1200" b="1">
                <a:latin typeface="Arial" charset="0"/>
              </a:endParaRPr>
            </a:p>
          </p:txBody>
        </p:sp>
        <p:sp>
          <p:nvSpPr>
            <p:cNvPr id="8340" name="Rectangle 145"/>
            <p:cNvSpPr>
              <a:spLocks noChangeArrowheads="1"/>
            </p:cNvSpPr>
            <p:nvPr/>
          </p:nvSpPr>
          <p:spPr bwMode="auto">
            <a:xfrm>
              <a:off x="3653" y="1940"/>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41" name="Rectangle 146"/>
            <p:cNvSpPr>
              <a:spLocks noChangeArrowheads="1"/>
            </p:cNvSpPr>
            <p:nvPr/>
          </p:nvSpPr>
          <p:spPr bwMode="auto">
            <a:xfrm>
              <a:off x="3796" y="2032"/>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42" name="Rectangle 147"/>
            <p:cNvSpPr>
              <a:spLocks noChangeArrowheads="1"/>
            </p:cNvSpPr>
            <p:nvPr/>
          </p:nvSpPr>
          <p:spPr bwMode="auto">
            <a:xfrm>
              <a:off x="4790" y="1933"/>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8343" name="Rectangle 148"/>
            <p:cNvSpPr>
              <a:spLocks noChangeArrowheads="1"/>
            </p:cNvSpPr>
            <p:nvPr/>
          </p:nvSpPr>
          <p:spPr bwMode="auto">
            <a:xfrm>
              <a:off x="4668" y="2396"/>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344" name="Rectangle 149"/>
            <p:cNvSpPr>
              <a:spLocks noChangeArrowheads="1"/>
            </p:cNvSpPr>
            <p:nvPr/>
          </p:nvSpPr>
          <p:spPr bwMode="auto">
            <a:xfrm>
              <a:off x="4858" y="2125"/>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a:t>
              </a:r>
              <a:endParaRPr lang="en-US" sz="1200" b="1">
                <a:latin typeface="Arial" charset="0"/>
              </a:endParaRPr>
            </a:p>
          </p:txBody>
        </p:sp>
        <p:sp>
          <p:nvSpPr>
            <p:cNvPr id="8345" name="Rectangle 150"/>
            <p:cNvSpPr>
              <a:spLocks noChangeArrowheads="1"/>
            </p:cNvSpPr>
            <p:nvPr/>
          </p:nvSpPr>
          <p:spPr bwMode="auto">
            <a:xfrm>
              <a:off x="4920" y="2396"/>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46" name="Rectangle 151"/>
            <p:cNvSpPr>
              <a:spLocks noChangeArrowheads="1"/>
            </p:cNvSpPr>
            <p:nvPr/>
          </p:nvSpPr>
          <p:spPr bwMode="auto">
            <a:xfrm>
              <a:off x="4675" y="2125"/>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47" name="Rectangle 152"/>
            <p:cNvSpPr>
              <a:spLocks noChangeArrowheads="1"/>
            </p:cNvSpPr>
            <p:nvPr/>
          </p:nvSpPr>
          <p:spPr bwMode="auto">
            <a:xfrm>
              <a:off x="5063" y="2218"/>
              <a:ext cx="318"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r>
                <a:rPr lang="en-US" sz="1200" b="1">
                  <a:solidFill>
                    <a:srgbClr val="000000"/>
                  </a:solidFill>
                  <a:latin typeface="Arial" charset="0"/>
                </a:rPr>
                <a:t>OH</a:t>
              </a:r>
              <a:endParaRPr lang="en-US" sz="1200" b="1">
                <a:latin typeface="Arial" charset="0"/>
              </a:endParaRPr>
            </a:p>
          </p:txBody>
        </p:sp>
        <p:sp>
          <p:nvSpPr>
            <p:cNvPr id="8348" name="Rectangle 153"/>
            <p:cNvSpPr>
              <a:spLocks noChangeArrowheads="1"/>
            </p:cNvSpPr>
            <p:nvPr/>
          </p:nvSpPr>
          <p:spPr bwMode="auto">
            <a:xfrm>
              <a:off x="5063" y="1940"/>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349" name="Text Box 154"/>
            <p:cNvSpPr txBox="1">
              <a:spLocks noChangeArrowheads="1"/>
            </p:cNvSpPr>
            <p:nvPr/>
          </p:nvSpPr>
          <p:spPr bwMode="auto">
            <a:xfrm>
              <a:off x="336" y="2784"/>
              <a:ext cx="5088" cy="173"/>
            </a:xfrm>
            <a:prstGeom prst="rect">
              <a:avLst/>
            </a:prstGeom>
            <a:noFill/>
            <a:ln w="9525">
              <a:noFill/>
              <a:miter lim="800000"/>
              <a:headEnd/>
              <a:tailEnd/>
            </a:ln>
          </p:spPr>
          <p:txBody>
            <a:bodyPr>
              <a:spAutoFit/>
            </a:bodyPr>
            <a:lstStyle/>
            <a:p>
              <a:pPr eaLnBrk="1" hangingPunct="1">
                <a:spcBef>
                  <a:spcPct val="50000"/>
                </a:spcBef>
              </a:pPr>
              <a:endParaRPr lang="en-CA" sz="1200">
                <a:latin typeface="Arial" charset="0"/>
              </a:endParaRPr>
            </a:p>
          </p:txBody>
        </p:sp>
      </p:grpSp>
      <p:sp>
        <p:nvSpPr>
          <p:cNvPr id="8195" name="Rectangle 3"/>
          <p:cNvSpPr>
            <a:spLocks noChangeArrowheads="1"/>
          </p:cNvSpPr>
          <p:nvPr/>
        </p:nvSpPr>
        <p:spPr bwMode="auto">
          <a:xfrm>
            <a:off x="1020763" y="2176463"/>
            <a:ext cx="698500" cy="212725"/>
          </a:xfrm>
          <a:prstGeom prst="rect">
            <a:avLst/>
          </a:prstGeom>
          <a:noFill/>
          <a:ln w="9525">
            <a:noFill/>
            <a:miter lim="800000"/>
            <a:headEnd/>
            <a:tailEnd/>
          </a:ln>
        </p:spPr>
        <p:txBody>
          <a:bodyPr wrap="none" lIns="0" tIns="0" rIns="0" bIns="0">
            <a:spAutoFit/>
          </a:bodyPr>
          <a:lstStyle/>
          <a:p>
            <a:pPr eaLnBrk="1" hangingPunct="1"/>
            <a:r>
              <a:rPr lang="en-US" sz="1400" b="1">
                <a:solidFill>
                  <a:srgbClr val="3333FF"/>
                </a:solidFill>
                <a:latin typeface="Arial" charset="0"/>
              </a:rPr>
              <a:t>Glucose</a:t>
            </a:r>
          </a:p>
        </p:txBody>
      </p:sp>
      <p:sp>
        <p:nvSpPr>
          <p:cNvPr id="8196" name="Rectangle 4"/>
          <p:cNvSpPr>
            <a:spLocks noChangeArrowheads="1"/>
          </p:cNvSpPr>
          <p:nvPr/>
        </p:nvSpPr>
        <p:spPr bwMode="auto">
          <a:xfrm>
            <a:off x="2609850" y="2176463"/>
            <a:ext cx="747713" cy="212725"/>
          </a:xfrm>
          <a:prstGeom prst="rect">
            <a:avLst/>
          </a:prstGeom>
          <a:noFill/>
          <a:ln w="9525">
            <a:noFill/>
            <a:miter lim="800000"/>
            <a:headEnd/>
            <a:tailEnd/>
          </a:ln>
        </p:spPr>
        <p:txBody>
          <a:bodyPr wrap="none" lIns="0" tIns="0" rIns="0" bIns="0">
            <a:spAutoFit/>
          </a:bodyPr>
          <a:lstStyle/>
          <a:p>
            <a:pPr eaLnBrk="1" hangingPunct="1"/>
            <a:r>
              <a:rPr lang="en-US" sz="1400" b="1">
                <a:solidFill>
                  <a:srgbClr val="3333FF"/>
                </a:solidFill>
                <a:latin typeface="Arial" charset="0"/>
              </a:rPr>
              <a:t>Fructose</a:t>
            </a:r>
          </a:p>
        </p:txBody>
      </p:sp>
      <p:sp>
        <p:nvSpPr>
          <p:cNvPr id="8197" name="Rectangle 5"/>
          <p:cNvSpPr>
            <a:spLocks noChangeArrowheads="1"/>
          </p:cNvSpPr>
          <p:nvPr/>
        </p:nvSpPr>
        <p:spPr bwMode="auto">
          <a:xfrm>
            <a:off x="4264025" y="2176463"/>
            <a:ext cx="846138" cy="212725"/>
          </a:xfrm>
          <a:prstGeom prst="rect">
            <a:avLst/>
          </a:prstGeom>
          <a:noFill/>
          <a:ln w="9525">
            <a:noFill/>
            <a:miter lim="800000"/>
            <a:headEnd/>
            <a:tailEnd/>
          </a:ln>
        </p:spPr>
        <p:txBody>
          <a:bodyPr wrap="none" lIns="0" tIns="0" rIns="0" bIns="0">
            <a:spAutoFit/>
          </a:bodyPr>
          <a:lstStyle/>
          <a:p>
            <a:pPr eaLnBrk="1" hangingPunct="1"/>
            <a:r>
              <a:rPr lang="fr-FR" sz="1400" b="1">
                <a:solidFill>
                  <a:srgbClr val="3333FF"/>
                </a:solidFill>
                <a:latin typeface="Arial" charset="0"/>
              </a:rPr>
              <a:t>Galactose</a:t>
            </a:r>
          </a:p>
        </p:txBody>
      </p:sp>
      <p:sp>
        <p:nvSpPr>
          <p:cNvPr id="8198" name="Rectangle 6"/>
          <p:cNvSpPr>
            <a:spLocks noChangeArrowheads="1"/>
          </p:cNvSpPr>
          <p:nvPr/>
        </p:nvSpPr>
        <p:spPr bwMode="auto">
          <a:xfrm>
            <a:off x="5886450" y="2176463"/>
            <a:ext cx="1162050" cy="212725"/>
          </a:xfrm>
          <a:prstGeom prst="rect">
            <a:avLst/>
          </a:prstGeom>
          <a:noFill/>
          <a:ln w="9525">
            <a:noFill/>
            <a:miter lim="800000"/>
            <a:headEnd/>
            <a:tailEnd/>
          </a:ln>
        </p:spPr>
        <p:txBody>
          <a:bodyPr wrap="none" lIns="0" tIns="0" rIns="0" bIns="0">
            <a:spAutoFit/>
          </a:bodyPr>
          <a:lstStyle/>
          <a:p>
            <a:pPr eaLnBrk="1" hangingPunct="1"/>
            <a:r>
              <a:rPr lang="fr-FR" sz="1400" b="1">
                <a:solidFill>
                  <a:srgbClr val="3333FF"/>
                </a:solidFill>
                <a:latin typeface="Arial" charset="0"/>
              </a:rPr>
              <a:t>Désoxyribose</a:t>
            </a:r>
          </a:p>
        </p:txBody>
      </p:sp>
      <p:sp>
        <p:nvSpPr>
          <p:cNvPr id="8199" name="Rectangle 7"/>
          <p:cNvSpPr>
            <a:spLocks noChangeArrowheads="1"/>
          </p:cNvSpPr>
          <p:nvPr/>
        </p:nvSpPr>
        <p:spPr bwMode="auto">
          <a:xfrm>
            <a:off x="7712075" y="2176463"/>
            <a:ext cx="590550" cy="212725"/>
          </a:xfrm>
          <a:prstGeom prst="rect">
            <a:avLst/>
          </a:prstGeom>
          <a:noFill/>
          <a:ln w="9525">
            <a:noFill/>
            <a:miter lim="800000"/>
            <a:headEnd/>
            <a:tailEnd/>
          </a:ln>
        </p:spPr>
        <p:txBody>
          <a:bodyPr wrap="none" lIns="0" tIns="0" rIns="0" bIns="0">
            <a:spAutoFit/>
          </a:bodyPr>
          <a:lstStyle/>
          <a:p>
            <a:pPr eaLnBrk="1" hangingPunct="1"/>
            <a:r>
              <a:rPr lang="en-US" sz="1400" b="1">
                <a:solidFill>
                  <a:srgbClr val="3333FF"/>
                </a:solidFill>
                <a:latin typeface="Arial" charset="0"/>
              </a:rPr>
              <a:t>Ribose</a:t>
            </a:r>
          </a:p>
        </p:txBody>
      </p:sp>
      <p:sp>
        <p:nvSpPr>
          <p:cNvPr id="8200" name="Rectangle 8"/>
          <p:cNvSpPr>
            <a:spLocks noChangeArrowheads="1"/>
          </p:cNvSpPr>
          <p:nvPr/>
        </p:nvSpPr>
        <p:spPr bwMode="auto">
          <a:xfrm>
            <a:off x="1042988" y="4013200"/>
            <a:ext cx="698500" cy="212725"/>
          </a:xfrm>
          <a:prstGeom prst="rect">
            <a:avLst/>
          </a:prstGeom>
          <a:noFill/>
          <a:ln w="9525">
            <a:noFill/>
            <a:miter lim="800000"/>
            <a:headEnd/>
            <a:tailEnd/>
          </a:ln>
        </p:spPr>
        <p:txBody>
          <a:bodyPr wrap="none" lIns="0" tIns="0" rIns="0" bIns="0">
            <a:spAutoFit/>
          </a:bodyPr>
          <a:lstStyle/>
          <a:p>
            <a:pPr eaLnBrk="1" hangingPunct="1"/>
            <a:r>
              <a:rPr lang="en-US" sz="1400" b="1">
                <a:solidFill>
                  <a:srgbClr val="3333FF"/>
                </a:solidFill>
                <a:latin typeface="Arial" charset="0"/>
              </a:rPr>
              <a:t>Glucose</a:t>
            </a:r>
          </a:p>
        </p:txBody>
      </p:sp>
      <p:sp>
        <p:nvSpPr>
          <p:cNvPr id="8201" name="Rectangle 9"/>
          <p:cNvSpPr>
            <a:spLocks noChangeArrowheads="1"/>
          </p:cNvSpPr>
          <p:nvPr/>
        </p:nvSpPr>
        <p:spPr bwMode="auto">
          <a:xfrm>
            <a:off x="2641600" y="4013200"/>
            <a:ext cx="747713" cy="212725"/>
          </a:xfrm>
          <a:prstGeom prst="rect">
            <a:avLst/>
          </a:prstGeom>
          <a:noFill/>
          <a:ln w="9525">
            <a:noFill/>
            <a:miter lim="800000"/>
            <a:headEnd/>
            <a:tailEnd/>
          </a:ln>
        </p:spPr>
        <p:txBody>
          <a:bodyPr wrap="none" lIns="0" tIns="0" rIns="0" bIns="0">
            <a:spAutoFit/>
          </a:bodyPr>
          <a:lstStyle/>
          <a:p>
            <a:pPr eaLnBrk="1" hangingPunct="1"/>
            <a:r>
              <a:rPr lang="en-US" sz="1400" b="1">
                <a:solidFill>
                  <a:srgbClr val="3333FF"/>
                </a:solidFill>
                <a:latin typeface="Arial" charset="0"/>
              </a:rPr>
              <a:t>Fructose</a:t>
            </a:r>
          </a:p>
        </p:txBody>
      </p:sp>
      <p:sp>
        <p:nvSpPr>
          <p:cNvPr id="8202" name="Rectangle 10"/>
          <p:cNvSpPr>
            <a:spLocks noChangeArrowheads="1"/>
          </p:cNvSpPr>
          <p:nvPr/>
        </p:nvSpPr>
        <p:spPr bwMode="auto">
          <a:xfrm>
            <a:off x="3730625" y="2950478"/>
            <a:ext cx="1092200" cy="365125"/>
          </a:xfrm>
          <a:prstGeom prst="rect">
            <a:avLst/>
          </a:prstGeom>
          <a:noFill/>
          <a:ln w="9525">
            <a:noFill/>
            <a:miter lim="800000"/>
            <a:headEnd/>
            <a:tailEnd/>
          </a:ln>
        </p:spPr>
        <p:txBody>
          <a:bodyPr wrap="none" lIns="0" tIns="0" rIns="0" bIns="0">
            <a:spAutoFit/>
          </a:bodyPr>
          <a:lstStyle/>
          <a:p>
            <a:pPr eaLnBrk="1" hangingPunct="1"/>
            <a:r>
              <a:rPr lang="fr-FR" sz="1200" b="1" dirty="0">
                <a:solidFill>
                  <a:srgbClr val="000000"/>
                </a:solidFill>
                <a:latin typeface="Arial" charset="0"/>
              </a:rPr>
              <a:t>Synthèse par</a:t>
            </a:r>
          </a:p>
          <a:p>
            <a:pPr eaLnBrk="1" hangingPunct="1"/>
            <a:r>
              <a:rPr lang="fr-FR" sz="1200" b="1" dirty="0">
                <a:solidFill>
                  <a:srgbClr val="000000"/>
                </a:solidFill>
                <a:latin typeface="Arial" charset="0"/>
              </a:rPr>
              <a:t>déshydratation</a:t>
            </a:r>
          </a:p>
        </p:txBody>
      </p:sp>
      <p:sp>
        <p:nvSpPr>
          <p:cNvPr id="8203" name="Rectangle 11"/>
          <p:cNvSpPr>
            <a:spLocks noChangeArrowheads="1"/>
          </p:cNvSpPr>
          <p:nvPr/>
        </p:nvSpPr>
        <p:spPr bwMode="auto">
          <a:xfrm>
            <a:off x="3994150" y="3573463"/>
            <a:ext cx="857250" cy="212725"/>
          </a:xfrm>
          <a:prstGeom prst="rect">
            <a:avLst/>
          </a:prstGeom>
          <a:noFill/>
          <a:ln w="9525">
            <a:noFill/>
            <a:miter lim="800000"/>
            <a:headEnd/>
            <a:tailEnd/>
          </a:ln>
        </p:spPr>
        <p:txBody>
          <a:bodyPr wrap="none" lIns="0" tIns="0" rIns="0" bIns="0">
            <a:spAutoFit/>
          </a:bodyPr>
          <a:lstStyle/>
          <a:p>
            <a:pPr eaLnBrk="1" hangingPunct="1"/>
            <a:r>
              <a:rPr lang="fr-FR" sz="1400" b="1">
                <a:solidFill>
                  <a:srgbClr val="000000"/>
                </a:solidFill>
                <a:latin typeface="Arial" charset="0"/>
              </a:rPr>
              <a:t>Hydrolyse</a:t>
            </a:r>
            <a:endParaRPr lang="fr-FR" sz="1400" b="1">
              <a:latin typeface="Arial" charset="0"/>
            </a:endParaRPr>
          </a:p>
        </p:txBody>
      </p:sp>
      <p:sp>
        <p:nvSpPr>
          <p:cNvPr id="8204" name="Rectangle 12"/>
          <p:cNvSpPr>
            <a:spLocks noChangeArrowheads="1"/>
          </p:cNvSpPr>
          <p:nvPr/>
        </p:nvSpPr>
        <p:spPr bwMode="auto">
          <a:xfrm>
            <a:off x="1042988" y="5703888"/>
            <a:ext cx="698500" cy="212725"/>
          </a:xfrm>
          <a:prstGeom prst="rect">
            <a:avLst/>
          </a:prstGeom>
          <a:noFill/>
          <a:ln w="9525">
            <a:noFill/>
            <a:miter lim="800000"/>
            <a:headEnd/>
            <a:tailEnd/>
          </a:ln>
        </p:spPr>
        <p:txBody>
          <a:bodyPr wrap="none" lIns="0" tIns="0" rIns="0" bIns="0">
            <a:spAutoFit/>
          </a:bodyPr>
          <a:lstStyle/>
          <a:p>
            <a:pPr eaLnBrk="1" hangingPunct="1"/>
            <a:r>
              <a:rPr lang="en-US" sz="1400" b="1">
                <a:solidFill>
                  <a:srgbClr val="3333FF"/>
                </a:solidFill>
                <a:latin typeface="Arial" charset="0"/>
              </a:rPr>
              <a:t>Glucose</a:t>
            </a:r>
          </a:p>
        </p:txBody>
      </p:sp>
      <p:sp>
        <p:nvSpPr>
          <p:cNvPr id="8205" name="Rectangle 13"/>
          <p:cNvSpPr>
            <a:spLocks noChangeArrowheads="1"/>
          </p:cNvSpPr>
          <p:nvPr/>
        </p:nvSpPr>
        <p:spPr bwMode="auto">
          <a:xfrm>
            <a:off x="2279650" y="5703888"/>
            <a:ext cx="698500" cy="212725"/>
          </a:xfrm>
          <a:prstGeom prst="rect">
            <a:avLst/>
          </a:prstGeom>
          <a:noFill/>
          <a:ln w="9525">
            <a:noFill/>
            <a:miter lim="800000"/>
            <a:headEnd/>
            <a:tailEnd/>
          </a:ln>
        </p:spPr>
        <p:txBody>
          <a:bodyPr wrap="none" lIns="0" tIns="0" rIns="0" bIns="0">
            <a:spAutoFit/>
          </a:bodyPr>
          <a:lstStyle/>
          <a:p>
            <a:pPr eaLnBrk="1" hangingPunct="1"/>
            <a:r>
              <a:rPr lang="en-US" sz="1400" b="1">
                <a:solidFill>
                  <a:srgbClr val="3333FF"/>
                </a:solidFill>
                <a:latin typeface="Arial" charset="0"/>
              </a:rPr>
              <a:t>Glucose</a:t>
            </a:r>
          </a:p>
        </p:txBody>
      </p:sp>
      <p:sp>
        <p:nvSpPr>
          <p:cNvPr id="8206" name="Rectangle 14"/>
          <p:cNvSpPr>
            <a:spLocks noChangeArrowheads="1"/>
          </p:cNvSpPr>
          <p:nvPr/>
        </p:nvSpPr>
        <p:spPr bwMode="auto">
          <a:xfrm>
            <a:off x="1809750" y="6008688"/>
            <a:ext cx="658813" cy="212725"/>
          </a:xfrm>
          <a:prstGeom prst="rect">
            <a:avLst/>
          </a:prstGeom>
          <a:noFill/>
          <a:ln w="9525">
            <a:noFill/>
            <a:miter lim="800000"/>
            <a:headEnd/>
            <a:tailEnd/>
          </a:ln>
        </p:spPr>
        <p:txBody>
          <a:bodyPr wrap="none" lIns="0" tIns="0" rIns="0" bIns="0">
            <a:spAutoFit/>
          </a:bodyPr>
          <a:lstStyle/>
          <a:p>
            <a:pPr eaLnBrk="1" hangingPunct="1"/>
            <a:r>
              <a:rPr lang="en-US" sz="1400" b="1">
                <a:solidFill>
                  <a:srgbClr val="3333FF"/>
                </a:solidFill>
                <a:latin typeface="Arial" charset="0"/>
              </a:rPr>
              <a:t>Maltose</a:t>
            </a:r>
          </a:p>
        </p:txBody>
      </p:sp>
      <p:sp>
        <p:nvSpPr>
          <p:cNvPr id="8207" name="Rectangle 15"/>
          <p:cNvSpPr>
            <a:spLocks noChangeArrowheads="1"/>
          </p:cNvSpPr>
          <p:nvPr/>
        </p:nvSpPr>
        <p:spPr bwMode="auto">
          <a:xfrm>
            <a:off x="6783388" y="4013200"/>
            <a:ext cx="700087" cy="212725"/>
          </a:xfrm>
          <a:prstGeom prst="rect">
            <a:avLst/>
          </a:prstGeom>
          <a:noFill/>
          <a:ln w="9525">
            <a:noFill/>
            <a:miter lim="800000"/>
            <a:headEnd/>
            <a:tailEnd/>
          </a:ln>
        </p:spPr>
        <p:txBody>
          <a:bodyPr wrap="none" lIns="0" tIns="0" rIns="0" bIns="0">
            <a:spAutoFit/>
          </a:bodyPr>
          <a:lstStyle/>
          <a:p>
            <a:pPr eaLnBrk="1" hangingPunct="1"/>
            <a:r>
              <a:rPr lang="en-US" sz="1400" b="1">
                <a:solidFill>
                  <a:srgbClr val="3333FF"/>
                </a:solidFill>
                <a:latin typeface="Arial" charset="0"/>
              </a:rPr>
              <a:t>Sucrose</a:t>
            </a:r>
          </a:p>
        </p:txBody>
      </p:sp>
      <p:sp>
        <p:nvSpPr>
          <p:cNvPr id="8208" name="Rectangle 16"/>
          <p:cNvSpPr>
            <a:spLocks noChangeArrowheads="1"/>
          </p:cNvSpPr>
          <p:nvPr/>
        </p:nvSpPr>
        <p:spPr bwMode="auto">
          <a:xfrm>
            <a:off x="5994400" y="5699125"/>
            <a:ext cx="846138" cy="212725"/>
          </a:xfrm>
          <a:prstGeom prst="rect">
            <a:avLst/>
          </a:prstGeom>
          <a:noFill/>
          <a:ln w="9525">
            <a:noFill/>
            <a:miter lim="800000"/>
            <a:headEnd/>
            <a:tailEnd/>
          </a:ln>
        </p:spPr>
        <p:txBody>
          <a:bodyPr wrap="none" lIns="0" tIns="0" rIns="0" bIns="0">
            <a:spAutoFit/>
          </a:bodyPr>
          <a:lstStyle/>
          <a:p>
            <a:pPr eaLnBrk="1" hangingPunct="1"/>
            <a:r>
              <a:rPr lang="fr-FR" sz="1400" b="1">
                <a:solidFill>
                  <a:srgbClr val="3333FF"/>
                </a:solidFill>
                <a:latin typeface="Arial" charset="0"/>
              </a:rPr>
              <a:t>Galactose</a:t>
            </a:r>
          </a:p>
        </p:txBody>
      </p:sp>
      <p:sp>
        <p:nvSpPr>
          <p:cNvPr id="8209" name="Rectangle 17"/>
          <p:cNvSpPr>
            <a:spLocks noChangeArrowheads="1"/>
          </p:cNvSpPr>
          <p:nvPr/>
        </p:nvSpPr>
        <p:spPr bwMode="auto">
          <a:xfrm>
            <a:off x="7442200" y="5713413"/>
            <a:ext cx="698500" cy="212725"/>
          </a:xfrm>
          <a:prstGeom prst="rect">
            <a:avLst/>
          </a:prstGeom>
          <a:noFill/>
          <a:ln w="9525">
            <a:noFill/>
            <a:miter lim="800000"/>
            <a:headEnd/>
            <a:tailEnd/>
          </a:ln>
        </p:spPr>
        <p:txBody>
          <a:bodyPr wrap="none" lIns="0" tIns="0" rIns="0" bIns="0">
            <a:spAutoFit/>
          </a:bodyPr>
          <a:lstStyle/>
          <a:p>
            <a:pPr eaLnBrk="1" hangingPunct="1"/>
            <a:r>
              <a:rPr lang="en-US" sz="1400" b="1">
                <a:solidFill>
                  <a:srgbClr val="3333FF"/>
                </a:solidFill>
                <a:latin typeface="Arial" charset="0"/>
              </a:rPr>
              <a:t>Glucose</a:t>
            </a:r>
          </a:p>
        </p:txBody>
      </p:sp>
      <p:sp>
        <p:nvSpPr>
          <p:cNvPr id="8210" name="Rectangle 18"/>
          <p:cNvSpPr>
            <a:spLocks noChangeArrowheads="1"/>
          </p:cNvSpPr>
          <p:nvPr/>
        </p:nvSpPr>
        <p:spPr bwMode="auto">
          <a:xfrm>
            <a:off x="6945313" y="6008688"/>
            <a:ext cx="717550" cy="212725"/>
          </a:xfrm>
          <a:prstGeom prst="rect">
            <a:avLst/>
          </a:prstGeom>
          <a:noFill/>
          <a:ln w="9525">
            <a:noFill/>
            <a:miter lim="800000"/>
            <a:headEnd/>
            <a:tailEnd/>
          </a:ln>
        </p:spPr>
        <p:txBody>
          <a:bodyPr wrap="none" lIns="0" tIns="0" rIns="0" bIns="0">
            <a:spAutoFit/>
          </a:bodyPr>
          <a:lstStyle/>
          <a:p>
            <a:pPr eaLnBrk="1" hangingPunct="1"/>
            <a:r>
              <a:rPr lang="en-US" sz="1400" b="1">
                <a:solidFill>
                  <a:srgbClr val="3333FF"/>
                </a:solidFill>
                <a:latin typeface="Arial" charset="0"/>
              </a:rPr>
              <a:t>Lactose </a:t>
            </a:r>
          </a:p>
        </p:txBody>
      </p:sp>
      <p:sp>
        <p:nvSpPr>
          <p:cNvPr id="8211" name="Rectangle 19"/>
          <p:cNvSpPr>
            <a:spLocks noChangeArrowheads="1"/>
          </p:cNvSpPr>
          <p:nvPr/>
        </p:nvSpPr>
        <p:spPr bwMode="auto">
          <a:xfrm>
            <a:off x="457200" y="2406650"/>
            <a:ext cx="1949450" cy="276225"/>
          </a:xfrm>
          <a:prstGeom prst="rect">
            <a:avLst/>
          </a:prstGeom>
          <a:noFill/>
          <a:ln w="9525">
            <a:noFill/>
            <a:miter lim="800000"/>
            <a:headEnd/>
            <a:tailEnd/>
          </a:ln>
        </p:spPr>
        <p:txBody>
          <a:bodyPr wrap="none" lIns="0" tIns="0" rIns="0" bIns="0">
            <a:spAutoFit/>
          </a:bodyPr>
          <a:lstStyle/>
          <a:p>
            <a:pPr eaLnBrk="1" hangingPunct="1"/>
            <a:r>
              <a:rPr lang="fr-FR" b="1" u="sng">
                <a:solidFill>
                  <a:srgbClr val="3333FF"/>
                </a:solidFill>
                <a:latin typeface="Arial" charset="0"/>
              </a:rPr>
              <a:t>Monosaccharides</a:t>
            </a:r>
          </a:p>
        </p:txBody>
      </p:sp>
      <p:sp>
        <p:nvSpPr>
          <p:cNvPr id="8212" name="Rectangle 49"/>
          <p:cNvSpPr>
            <a:spLocks noChangeArrowheads="1"/>
          </p:cNvSpPr>
          <p:nvPr/>
        </p:nvSpPr>
        <p:spPr bwMode="auto">
          <a:xfrm>
            <a:off x="4318000" y="1536700"/>
            <a:ext cx="228600"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213" name="Rectangle 69"/>
          <p:cNvSpPr>
            <a:spLocks noChangeArrowheads="1"/>
          </p:cNvSpPr>
          <p:nvPr/>
        </p:nvSpPr>
        <p:spPr bwMode="auto">
          <a:xfrm>
            <a:off x="1993900" y="3236913"/>
            <a:ext cx="103188" cy="212725"/>
          </a:xfrm>
          <a:prstGeom prst="rect">
            <a:avLst/>
          </a:prstGeom>
          <a:noFill/>
          <a:ln w="9525">
            <a:noFill/>
            <a:miter lim="800000"/>
            <a:headEnd/>
            <a:tailEnd/>
          </a:ln>
        </p:spPr>
        <p:txBody>
          <a:bodyPr wrap="none" lIns="0" tIns="0" rIns="0" bIns="0">
            <a:spAutoFit/>
          </a:bodyPr>
          <a:lstStyle/>
          <a:p>
            <a:pPr eaLnBrk="1" hangingPunct="1"/>
            <a:r>
              <a:rPr lang="en-US" sz="1400" b="1">
                <a:solidFill>
                  <a:srgbClr val="000000"/>
                </a:solidFill>
                <a:latin typeface="Arial" charset="0"/>
              </a:rPr>
              <a:t>+</a:t>
            </a:r>
            <a:endParaRPr lang="en-US" sz="1400" b="1">
              <a:latin typeface="Arial" charset="0"/>
            </a:endParaRPr>
          </a:p>
        </p:txBody>
      </p:sp>
      <p:sp>
        <p:nvSpPr>
          <p:cNvPr id="8214" name="Rectangle 75"/>
          <p:cNvSpPr>
            <a:spLocks noChangeArrowheads="1"/>
          </p:cNvSpPr>
          <p:nvPr/>
        </p:nvSpPr>
        <p:spPr bwMode="auto">
          <a:xfrm>
            <a:off x="1042988" y="3394075"/>
            <a:ext cx="228600"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OH</a:t>
            </a:r>
            <a:endParaRPr lang="en-US" sz="1200" b="1">
              <a:latin typeface="Arial" charset="0"/>
            </a:endParaRPr>
          </a:p>
        </p:txBody>
      </p:sp>
      <p:sp>
        <p:nvSpPr>
          <p:cNvPr id="8215" name="Rectangle 89"/>
          <p:cNvSpPr>
            <a:spLocks noChangeArrowheads="1"/>
          </p:cNvSpPr>
          <p:nvPr/>
        </p:nvSpPr>
        <p:spPr bwMode="auto">
          <a:xfrm>
            <a:off x="5086350" y="2995613"/>
            <a:ext cx="285750"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r>
              <a:rPr lang="en-US" sz="1200" b="1" baseline="-25000">
                <a:solidFill>
                  <a:srgbClr val="000000"/>
                </a:solidFill>
                <a:latin typeface="Arial" charset="0"/>
              </a:rPr>
              <a:t>2</a:t>
            </a:r>
            <a:r>
              <a:rPr lang="en-US" sz="1200" b="1">
                <a:solidFill>
                  <a:srgbClr val="000000"/>
                </a:solidFill>
                <a:latin typeface="Arial" charset="0"/>
              </a:rPr>
              <a:t>O</a:t>
            </a:r>
            <a:endParaRPr lang="en-US" sz="1200" b="1">
              <a:latin typeface="Arial" charset="0"/>
            </a:endParaRPr>
          </a:p>
        </p:txBody>
      </p:sp>
      <p:sp>
        <p:nvSpPr>
          <p:cNvPr id="8216" name="Rectangle 90"/>
          <p:cNvSpPr>
            <a:spLocks noChangeArrowheads="1"/>
          </p:cNvSpPr>
          <p:nvPr/>
        </p:nvSpPr>
        <p:spPr bwMode="auto">
          <a:xfrm>
            <a:off x="5075238" y="3657600"/>
            <a:ext cx="285750"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r>
              <a:rPr lang="en-US" sz="1200" b="1" baseline="-25000">
                <a:solidFill>
                  <a:srgbClr val="000000"/>
                </a:solidFill>
                <a:latin typeface="Arial" charset="0"/>
              </a:rPr>
              <a:t>2</a:t>
            </a:r>
            <a:r>
              <a:rPr lang="en-US" sz="1200" b="1">
                <a:solidFill>
                  <a:srgbClr val="000000"/>
                </a:solidFill>
                <a:latin typeface="Arial" charset="0"/>
              </a:rPr>
              <a:t>O</a:t>
            </a:r>
            <a:endParaRPr lang="en-US" sz="1200" b="1">
              <a:latin typeface="Arial" charset="0"/>
            </a:endParaRPr>
          </a:p>
        </p:txBody>
      </p:sp>
      <p:sp>
        <p:nvSpPr>
          <p:cNvPr id="8217" name="Rectangle 112"/>
          <p:cNvSpPr>
            <a:spLocks noChangeArrowheads="1"/>
          </p:cNvSpPr>
          <p:nvPr/>
        </p:nvSpPr>
        <p:spPr bwMode="auto">
          <a:xfrm>
            <a:off x="633413" y="6400800"/>
            <a:ext cx="1565275" cy="276225"/>
          </a:xfrm>
          <a:prstGeom prst="rect">
            <a:avLst/>
          </a:prstGeom>
          <a:noFill/>
          <a:ln w="9525">
            <a:noFill/>
            <a:miter lim="800000"/>
            <a:headEnd/>
            <a:tailEnd/>
          </a:ln>
        </p:spPr>
        <p:txBody>
          <a:bodyPr wrap="none" lIns="0" tIns="0" rIns="0" bIns="0">
            <a:spAutoFit/>
          </a:bodyPr>
          <a:lstStyle/>
          <a:p>
            <a:pPr eaLnBrk="1" hangingPunct="1"/>
            <a:r>
              <a:rPr lang="en-US" b="1" u="sng">
                <a:solidFill>
                  <a:srgbClr val="3333FF"/>
                </a:solidFill>
                <a:latin typeface="Arial" charset="0"/>
              </a:rPr>
              <a:t>Disaccharides</a:t>
            </a:r>
          </a:p>
        </p:txBody>
      </p:sp>
      <p:sp>
        <p:nvSpPr>
          <p:cNvPr id="8218" name="Rectangle 114"/>
          <p:cNvSpPr>
            <a:spLocks noChangeArrowheads="1"/>
          </p:cNvSpPr>
          <p:nvPr/>
        </p:nvSpPr>
        <p:spPr bwMode="auto">
          <a:xfrm>
            <a:off x="6642100" y="3079750"/>
            <a:ext cx="109538"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19" name="Rectangle 121"/>
          <p:cNvSpPr>
            <a:spLocks noChangeArrowheads="1"/>
          </p:cNvSpPr>
          <p:nvPr/>
        </p:nvSpPr>
        <p:spPr bwMode="auto">
          <a:xfrm>
            <a:off x="7258050" y="4518025"/>
            <a:ext cx="504825"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HOCH</a:t>
            </a:r>
            <a:r>
              <a:rPr lang="en-US" sz="1200" b="1" baseline="-25000">
                <a:solidFill>
                  <a:srgbClr val="000000"/>
                </a:solidFill>
                <a:latin typeface="Arial" charset="0"/>
              </a:rPr>
              <a:t>2</a:t>
            </a:r>
            <a:endParaRPr lang="en-US" sz="1200" b="1">
              <a:latin typeface="Arial" charset="0"/>
            </a:endParaRPr>
          </a:p>
        </p:txBody>
      </p:sp>
      <p:sp>
        <p:nvSpPr>
          <p:cNvPr id="8220" name="Rectangle 136"/>
          <p:cNvSpPr>
            <a:spLocks noChangeArrowheads="1"/>
          </p:cNvSpPr>
          <p:nvPr/>
        </p:nvSpPr>
        <p:spPr bwMode="auto">
          <a:xfrm>
            <a:off x="7237413" y="4716463"/>
            <a:ext cx="109537"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8221" name="Text Box 177"/>
          <p:cNvSpPr txBox="1">
            <a:spLocks noChangeArrowheads="1"/>
          </p:cNvSpPr>
          <p:nvPr/>
        </p:nvSpPr>
        <p:spPr bwMode="auto">
          <a:xfrm>
            <a:off x="282575" y="277813"/>
            <a:ext cx="6892925" cy="438150"/>
          </a:xfrm>
          <a:prstGeom prst="rect">
            <a:avLst/>
          </a:prstGeom>
          <a:noFill/>
          <a:ln w="9525">
            <a:noFill/>
            <a:miter lim="800000"/>
            <a:headEnd/>
            <a:tailEnd/>
          </a:ln>
        </p:spPr>
        <p:txBody>
          <a:bodyPr bIns="82800">
            <a:spAutoFit/>
          </a:bodyPr>
          <a:lstStyle/>
          <a:p>
            <a:pPr marL="179388" indent="-179388" eaLnBrk="1" hangingPunct="1">
              <a:spcBef>
                <a:spcPct val="50000"/>
              </a:spcBef>
            </a:pPr>
            <a:r>
              <a:rPr lang="fr-CA" sz="2000" b="1" dirty="0">
                <a:solidFill>
                  <a:srgbClr val="3333FF"/>
                </a:solidFill>
                <a:latin typeface="Arial" charset="0"/>
              </a:rPr>
              <a:t>1.1.2 </a:t>
            </a:r>
            <a:r>
              <a:rPr lang="fr-CA" sz="2000" b="1" u="sng" dirty="0">
                <a:solidFill>
                  <a:srgbClr val="3333FF"/>
                </a:solidFill>
                <a:latin typeface="Arial" charset="0"/>
              </a:rPr>
              <a:t>GLUCIDES</a:t>
            </a:r>
            <a:r>
              <a:rPr lang="fr-CA" sz="2000" b="1" dirty="0">
                <a:solidFill>
                  <a:srgbClr val="3333FF"/>
                </a:solidFill>
                <a:latin typeface="Arial" charset="0"/>
              </a:rPr>
              <a:t>    </a:t>
            </a:r>
            <a:r>
              <a:rPr lang="fr-CA" sz="2000" b="1" dirty="0">
                <a:latin typeface="Arial" charset="0"/>
              </a:rPr>
              <a:t>Formule générale: </a:t>
            </a:r>
            <a:r>
              <a:rPr lang="fr-CA" sz="2000" b="1" dirty="0" err="1">
                <a:latin typeface="Arial" charset="0"/>
              </a:rPr>
              <a:t>C</a:t>
            </a:r>
            <a:r>
              <a:rPr lang="fr-CA" sz="2000" b="1" baseline="-25000" dirty="0" err="1">
                <a:latin typeface="Arial" charset="0"/>
              </a:rPr>
              <a:t>n</a:t>
            </a:r>
            <a:r>
              <a:rPr lang="fr-CA" sz="2000" b="1" dirty="0">
                <a:latin typeface="Arial" charset="0"/>
              </a:rPr>
              <a:t>(H</a:t>
            </a:r>
            <a:r>
              <a:rPr lang="fr-CA" sz="2000" b="1" baseline="-25000" dirty="0">
                <a:latin typeface="Arial" charset="0"/>
              </a:rPr>
              <a:t>2</a:t>
            </a:r>
            <a:r>
              <a:rPr lang="fr-CA" sz="2000" b="1" dirty="0">
                <a:latin typeface="Arial" charset="0"/>
              </a:rPr>
              <a:t>O)</a:t>
            </a:r>
            <a:r>
              <a:rPr lang="fr-CA" sz="2000" b="1" baseline="-25000" dirty="0">
                <a:latin typeface="Arial" charset="0"/>
              </a:rPr>
              <a:t>m</a:t>
            </a:r>
            <a:endParaRPr lang="en-US" sz="2000" b="1" baseline="-25000" dirty="0">
              <a:latin typeface="Arial" charset="0"/>
            </a:endParaRPr>
          </a:p>
        </p:txBody>
      </p:sp>
      <p:sp>
        <p:nvSpPr>
          <p:cNvPr id="8222" name="Text Box 180"/>
          <p:cNvSpPr txBox="1">
            <a:spLocks noChangeArrowheads="1"/>
          </p:cNvSpPr>
          <p:nvPr/>
        </p:nvSpPr>
        <p:spPr bwMode="auto">
          <a:xfrm>
            <a:off x="8077200" y="6386513"/>
            <a:ext cx="920750" cy="338137"/>
          </a:xfrm>
          <a:prstGeom prst="rect">
            <a:avLst/>
          </a:prstGeom>
          <a:noFill/>
          <a:ln w="6350">
            <a:solidFill>
              <a:srgbClr val="0000FF"/>
            </a:solidFill>
            <a:miter lim="800000"/>
            <a:headEnd/>
            <a:tailEnd/>
          </a:ln>
        </p:spPr>
        <p:txBody>
          <a:bodyPr wrap="none">
            <a:spAutoFit/>
          </a:bodyPr>
          <a:lstStyle/>
          <a:p>
            <a:r>
              <a:rPr lang="fr-CA" sz="1600">
                <a:solidFill>
                  <a:srgbClr val="3333FF"/>
                </a:solidFill>
              </a:rPr>
              <a:t>Fig. 2.15</a:t>
            </a:r>
            <a:endParaRPr lang="en-US" sz="1600">
              <a:solidFill>
                <a:srgbClr val="3333FF"/>
              </a:solidFill>
            </a:endParaRPr>
          </a:p>
        </p:txBody>
      </p:sp>
      <p:sp>
        <p:nvSpPr>
          <p:cNvPr id="158" name="Text Box 31"/>
          <p:cNvSpPr txBox="1">
            <a:spLocks noChangeArrowheads="1"/>
          </p:cNvSpPr>
          <p:nvPr/>
        </p:nvSpPr>
        <p:spPr bwMode="auto">
          <a:xfrm>
            <a:off x="3137315" y="6362877"/>
            <a:ext cx="4290921" cy="352069"/>
          </a:xfrm>
          <a:prstGeom prst="rect">
            <a:avLst/>
          </a:prstGeom>
          <a:noFill/>
          <a:ln w="9525">
            <a:solidFill>
              <a:srgbClr val="FF0000"/>
            </a:solidFill>
            <a:miter lim="800000"/>
            <a:headEnd/>
            <a:tailEnd/>
          </a:ln>
        </p:spPr>
        <p:txBody>
          <a:bodyPr wrap="square" tIns="36000" bIns="36000" anchor="ctr" anchorCtr="0">
            <a:noAutofit/>
          </a:bodyPr>
          <a:lstStyle/>
          <a:p>
            <a:pPr eaLnBrk="1" hangingPunct="1">
              <a:spcBef>
                <a:spcPts val="0"/>
              </a:spcBef>
            </a:pPr>
            <a:r>
              <a:rPr lang="fr-FR" sz="1600" dirty="0">
                <a:solidFill>
                  <a:srgbClr val="FF0000"/>
                </a:solidFill>
                <a:latin typeface="Calibri" panose="020F0502020204030204" pitchFamily="34" charset="0"/>
                <a:cs typeface="Arial" charset="0"/>
              </a:rPr>
              <a:t>Quelle est la formule générale des disaccharides?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2"/>
          <p:cNvSpPr>
            <a:spLocks noChangeArrowheads="1"/>
          </p:cNvSpPr>
          <p:nvPr/>
        </p:nvSpPr>
        <p:spPr bwMode="auto">
          <a:xfrm>
            <a:off x="244475" y="195263"/>
            <a:ext cx="6080125" cy="395287"/>
          </a:xfrm>
          <a:prstGeom prst="rect">
            <a:avLst/>
          </a:prstGeom>
          <a:noFill/>
          <a:ln w="9525">
            <a:noFill/>
            <a:miter lim="800000"/>
            <a:headEnd/>
            <a:tailEnd/>
          </a:ln>
        </p:spPr>
        <p:txBody>
          <a:bodyPr/>
          <a:lstStyle/>
          <a:p>
            <a:pPr eaLnBrk="1" hangingPunct="1">
              <a:buClr>
                <a:srgbClr val="0989C9"/>
              </a:buClr>
              <a:buSzPct val="60000"/>
              <a:buFont typeface="Wingdings" pitchFamily="2" charset="2"/>
              <a:buNone/>
              <a:defRPr/>
            </a:pPr>
            <a:r>
              <a:rPr lang="fr-CA" sz="2000" b="1" u="sng" dirty="0">
                <a:solidFill>
                  <a:srgbClr val="3333FF"/>
                </a:solidFill>
                <a:latin typeface="+mj-lt"/>
              </a:rPr>
              <a:t>LES ORGANITES CYTOPLASMIQUES</a:t>
            </a:r>
            <a:endParaRPr lang="fr-CA" sz="2000" dirty="0">
              <a:solidFill>
                <a:srgbClr val="3333FF"/>
              </a:solidFill>
              <a:latin typeface="+mj-lt"/>
            </a:endParaRPr>
          </a:p>
        </p:txBody>
      </p:sp>
      <p:sp>
        <p:nvSpPr>
          <p:cNvPr id="23556" name="Text Box 4"/>
          <p:cNvSpPr txBox="1">
            <a:spLocks noChangeArrowheads="1"/>
          </p:cNvSpPr>
          <p:nvPr/>
        </p:nvSpPr>
        <p:spPr bwMode="auto">
          <a:xfrm>
            <a:off x="274483" y="629264"/>
            <a:ext cx="5303838" cy="457200"/>
          </a:xfrm>
          <a:prstGeom prst="rect">
            <a:avLst/>
          </a:prstGeom>
          <a:noFill/>
          <a:ln w="9525">
            <a:noFill/>
            <a:miter lim="800000"/>
            <a:headEnd/>
            <a:tailEnd/>
          </a:ln>
        </p:spPr>
        <p:txBody>
          <a:bodyPr wrap="none">
            <a:spAutoFit/>
          </a:bodyPr>
          <a:lstStyle/>
          <a:p>
            <a:r>
              <a:rPr lang="fr-CA" sz="2000" dirty="0">
                <a:sym typeface="Wingdings 2" pitchFamily="18" charset="2"/>
              </a:rPr>
              <a:t> </a:t>
            </a:r>
            <a:r>
              <a:rPr lang="fr-CA" sz="2400" b="1" i="1" dirty="0">
                <a:sym typeface="Wingdings 2" pitchFamily="18" charset="2"/>
              </a:rPr>
              <a:t>Ribosomes et réticulum endoplasmique</a:t>
            </a:r>
          </a:p>
        </p:txBody>
      </p:sp>
      <p:sp>
        <p:nvSpPr>
          <p:cNvPr id="3" name="Rectangle 2"/>
          <p:cNvSpPr/>
          <p:nvPr/>
        </p:nvSpPr>
        <p:spPr>
          <a:xfrm>
            <a:off x="474144" y="1086679"/>
            <a:ext cx="8448183" cy="5109091"/>
          </a:xfrm>
          <a:prstGeom prst="rect">
            <a:avLst/>
          </a:prstGeom>
        </p:spPr>
        <p:txBody>
          <a:bodyPr wrap="square">
            <a:spAutoFit/>
          </a:bodyPr>
          <a:lstStyle/>
          <a:p>
            <a:pPr marL="179388" indent="-179388">
              <a:buSzPct val="120000"/>
              <a:buFont typeface="Arial" panose="020B0604020202020204" pitchFamily="34" charset="0"/>
              <a:buChar char="•"/>
            </a:pPr>
            <a:r>
              <a:rPr lang="fr-CA" b="1" i="1" dirty="0">
                <a:latin typeface="+mj-lt"/>
              </a:rPr>
              <a:t>Réticulum endoplasmique rugueux </a:t>
            </a:r>
            <a:r>
              <a:rPr lang="fr-CA" b="1" dirty="0">
                <a:latin typeface="+mj-lt"/>
              </a:rPr>
              <a:t>:</a:t>
            </a:r>
          </a:p>
          <a:p>
            <a:pPr marL="360363" lvl="1" indent="-180975">
              <a:spcBef>
                <a:spcPts val="300"/>
              </a:spcBef>
              <a:buFont typeface="Arial" panose="020B0604020202020204" pitchFamily="34" charset="0"/>
              <a:buChar char="−"/>
            </a:pPr>
            <a:r>
              <a:rPr lang="fr-CA" dirty="0">
                <a:latin typeface="+mj-lt"/>
              </a:rPr>
              <a:t>Surface externe couverte de ribosomes.</a:t>
            </a:r>
          </a:p>
          <a:p>
            <a:pPr marL="360363" lvl="1" indent="-180975">
              <a:spcBef>
                <a:spcPts val="300"/>
              </a:spcBef>
              <a:buFont typeface="Arial" panose="020B0604020202020204" pitchFamily="34" charset="0"/>
              <a:buChar char="−"/>
            </a:pPr>
            <a:r>
              <a:rPr lang="fr-CA" dirty="0">
                <a:latin typeface="+mj-lt"/>
              </a:rPr>
              <a:t>Fonctions du RE rugueux :</a:t>
            </a:r>
          </a:p>
          <a:p>
            <a:pPr marL="539750" lvl="2" indent="-179388">
              <a:buFont typeface="Arial" panose="020B0604020202020204" pitchFamily="34" charset="0"/>
              <a:buChar char="−"/>
            </a:pPr>
            <a:r>
              <a:rPr lang="fr-CA" dirty="0">
                <a:latin typeface="+mj-lt"/>
              </a:rPr>
              <a:t>Site de la synthèse des protéines destinées aux membranes ou à la sécrétion. Les protéines synthétisées par les ribosomes liés à la membrane passent dans les citernes du RE rugueux où elles sont traitées (par ex. par l’ajout de glucides pour donner des glycoprotéines), triées et libérées dans des </a:t>
            </a:r>
            <a:r>
              <a:rPr lang="fr-CA" i="1" dirty="0">
                <a:latin typeface="+mj-lt"/>
              </a:rPr>
              <a:t>vésicules de transport </a:t>
            </a:r>
            <a:r>
              <a:rPr lang="fr-CA" dirty="0">
                <a:latin typeface="+mj-lt"/>
              </a:rPr>
              <a:t>(Fig. 3.39)</a:t>
            </a:r>
            <a:r>
              <a:rPr lang="fr-CA" i="1" dirty="0">
                <a:latin typeface="+mj-lt"/>
              </a:rPr>
              <a:t>.</a:t>
            </a:r>
          </a:p>
          <a:p>
            <a:pPr marL="539750" lvl="2" indent="-179388">
              <a:buFont typeface="Arial" panose="020B0604020202020204" pitchFamily="34" charset="0"/>
              <a:buChar char="−"/>
            </a:pPr>
            <a:r>
              <a:rPr lang="fr-CA" dirty="0">
                <a:latin typeface="+mj-lt"/>
              </a:rPr>
              <a:t>Synthèse de phospholipides et cholestérol pour former les membranes des structures cellulaires. Le RE rugueux est donc «l’usine à membranes».</a:t>
            </a:r>
          </a:p>
          <a:p>
            <a:pPr marL="179388" indent="-179388">
              <a:spcBef>
                <a:spcPts val="1200"/>
              </a:spcBef>
              <a:buSzPct val="120000"/>
              <a:buFont typeface="Arial" panose="020B0604020202020204" pitchFamily="34" charset="0"/>
              <a:buChar char="•"/>
            </a:pPr>
            <a:r>
              <a:rPr lang="fr-CA" b="1" i="1" dirty="0">
                <a:latin typeface="+mj-lt"/>
              </a:rPr>
              <a:t>Réticulum endoplasmique lisse </a:t>
            </a:r>
            <a:r>
              <a:rPr lang="fr-CA" b="1" dirty="0">
                <a:latin typeface="+mj-lt"/>
              </a:rPr>
              <a:t>:</a:t>
            </a:r>
          </a:p>
          <a:p>
            <a:pPr marL="360363" lvl="1" indent="-180975">
              <a:spcBef>
                <a:spcPts val="300"/>
              </a:spcBef>
              <a:buFont typeface="Arial" panose="020B0604020202020204" pitchFamily="34" charset="0"/>
              <a:buChar char="−"/>
            </a:pPr>
            <a:r>
              <a:rPr lang="fr-CA" dirty="0">
                <a:latin typeface="+mj-lt"/>
              </a:rPr>
              <a:t>Ne porte pas de ribosomes sur la surface externe mais contient des enzymes capables de catalyser diverses réactions chimiques.</a:t>
            </a:r>
          </a:p>
          <a:p>
            <a:pPr marL="360363" lvl="1" indent="-180975">
              <a:spcBef>
                <a:spcPts val="300"/>
              </a:spcBef>
              <a:buFont typeface="Arial" panose="020B0604020202020204" pitchFamily="34" charset="0"/>
              <a:buChar char="−"/>
            </a:pPr>
            <a:r>
              <a:rPr lang="fr-CA" dirty="0">
                <a:latin typeface="+mj-lt"/>
              </a:rPr>
              <a:t>Fonctions du RE lisse:</a:t>
            </a:r>
          </a:p>
          <a:p>
            <a:pPr marL="539750" lvl="2" indent="-179388">
              <a:buFont typeface="Arial" panose="020B0604020202020204" pitchFamily="34" charset="0"/>
              <a:buChar char="−"/>
            </a:pPr>
            <a:r>
              <a:rPr lang="fr-CA" dirty="0">
                <a:latin typeface="+mj-lt"/>
              </a:rPr>
              <a:t>Synthèse de lipides.</a:t>
            </a:r>
          </a:p>
          <a:p>
            <a:pPr marL="539750" lvl="2" indent="-179388">
              <a:buFont typeface="Arial" panose="020B0604020202020204" pitchFamily="34" charset="0"/>
              <a:buChar char="−"/>
            </a:pPr>
            <a:r>
              <a:rPr lang="fr-CA" dirty="0">
                <a:latin typeface="+mj-lt"/>
              </a:rPr>
              <a:t>Détoxication de certains médicaments ou drogues (par ex. l’alcool).</a:t>
            </a:r>
          </a:p>
          <a:p>
            <a:pPr marL="539750" lvl="2" indent="-179388">
              <a:buFont typeface="Arial" panose="020B0604020202020204" pitchFamily="34" charset="0"/>
              <a:buChar char="−"/>
            </a:pPr>
            <a:r>
              <a:rPr lang="fr-CA" dirty="0">
                <a:latin typeface="+mj-lt"/>
              </a:rPr>
              <a:t>Dans plusieurs types de cellules dont les muscles: stockage de calcium.</a:t>
            </a:r>
          </a:p>
        </p:txBody>
      </p:sp>
      <p:sp>
        <p:nvSpPr>
          <p:cNvPr id="8" name="Text Box 31"/>
          <p:cNvSpPr txBox="1">
            <a:spLocks noChangeArrowheads="1"/>
          </p:cNvSpPr>
          <p:nvPr/>
        </p:nvSpPr>
        <p:spPr bwMode="auto">
          <a:xfrm>
            <a:off x="988572" y="6251190"/>
            <a:ext cx="5070766" cy="445565"/>
          </a:xfrm>
          <a:prstGeom prst="rect">
            <a:avLst/>
          </a:prstGeom>
          <a:noFill/>
          <a:ln w="9525">
            <a:solidFill>
              <a:srgbClr val="FF0000"/>
            </a:solidFill>
            <a:miter lim="800000"/>
            <a:headEnd/>
            <a:tailEnd/>
          </a:ln>
        </p:spPr>
        <p:txBody>
          <a:bodyPr wrap="square" tIns="36000" bIns="36000" anchor="ctr" anchorCtr="0">
            <a:noAutofit/>
          </a:bodyPr>
          <a:lstStyle/>
          <a:p>
            <a:pPr eaLnBrk="1" hangingPunct="1">
              <a:spcBef>
                <a:spcPts val="0"/>
              </a:spcBef>
            </a:pPr>
            <a:r>
              <a:rPr lang="fr-CA" dirty="0">
                <a:solidFill>
                  <a:srgbClr val="FF0000"/>
                </a:solidFill>
                <a:latin typeface="Calibri" panose="020F0502020204030204" pitchFamily="34" charset="0"/>
                <a:cs typeface="Arial" charset="0"/>
              </a:rPr>
              <a:t>À quoi sert le calcium emmagasiné dans le RE lisse</a:t>
            </a:r>
            <a:r>
              <a:rPr lang="fr-FR" dirty="0">
                <a:solidFill>
                  <a:srgbClr val="FF0000"/>
                </a:solidFill>
                <a:latin typeface="Calibri" panose="020F0502020204030204" pitchFamily="34" charset="0"/>
                <a:cs typeface="Arial" charset="0"/>
              </a:rPr>
              <a:t>?</a:t>
            </a:r>
          </a:p>
        </p:txBody>
      </p:sp>
    </p:spTree>
    <p:extLst>
      <p:ext uri="{BB962C8B-B14F-4D97-AF65-F5344CB8AC3E}">
        <p14:creationId xmlns:p14="http://schemas.microsoft.com/office/powerpoint/2010/main" val="33384434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0" name="Text Box 14"/>
          <p:cNvSpPr txBox="1">
            <a:spLocks noChangeArrowheads="1"/>
          </p:cNvSpPr>
          <p:nvPr/>
        </p:nvSpPr>
        <p:spPr bwMode="auto">
          <a:xfrm>
            <a:off x="243059" y="269631"/>
            <a:ext cx="5303838" cy="457200"/>
          </a:xfrm>
          <a:prstGeom prst="rect">
            <a:avLst/>
          </a:prstGeom>
          <a:noFill/>
          <a:ln w="9525">
            <a:noFill/>
            <a:miter lim="800000"/>
            <a:headEnd/>
            <a:tailEnd/>
          </a:ln>
        </p:spPr>
        <p:txBody>
          <a:bodyPr wrap="none">
            <a:spAutoFit/>
          </a:bodyPr>
          <a:lstStyle/>
          <a:p>
            <a:r>
              <a:rPr lang="fr-CA" sz="2000">
                <a:sym typeface="Wingdings 2" pitchFamily="18" charset="2"/>
              </a:rPr>
              <a:t> </a:t>
            </a:r>
            <a:r>
              <a:rPr lang="fr-CA" sz="2400" b="1" i="1">
                <a:sym typeface="Wingdings 2" pitchFamily="18" charset="2"/>
              </a:rPr>
              <a:t>Ribosomes et réticulum endoplasmique</a:t>
            </a:r>
          </a:p>
        </p:txBody>
      </p:sp>
      <p:pic>
        <p:nvPicPr>
          <p:cNvPr id="24593" name="Picture 17" descr="http://cw2.erpi.com/cw/marieb/userfiles/45_Fig_3_39_p_122.jpg"/>
          <p:cNvPicPr>
            <a:picLocks noChangeAspect="1" noChangeArrowheads="1"/>
          </p:cNvPicPr>
          <p:nvPr/>
        </p:nvPicPr>
        <p:blipFill>
          <a:blip r:embed="rId3" cstate="print"/>
          <a:srcRect b="14687"/>
          <a:stretch>
            <a:fillRect/>
          </a:stretch>
        </p:blipFill>
        <p:spPr bwMode="auto">
          <a:xfrm>
            <a:off x="263995" y="702180"/>
            <a:ext cx="8640932" cy="5691245"/>
          </a:xfrm>
          <a:prstGeom prst="rect">
            <a:avLst/>
          </a:prstGeom>
          <a:noFill/>
        </p:spPr>
      </p:pic>
      <p:sp>
        <p:nvSpPr>
          <p:cNvPr id="18" name="Text Box 3"/>
          <p:cNvSpPr txBox="1">
            <a:spLocks noChangeArrowheads="1"/>
          </p:cNvSpPr>
          <p:nvPr/>
        </p:nvSpPr>
        <p:spPr bwMode="auto">
          <a:xfrm>
            <a:off x="7524198" y="6413555"/>
            <a:ext cx="920445" cy="338554"/>
          </a:xfrm>
          <a:prstGeom prst="rect">
            <a:avLst/>
          </a:prstGeom>
          <a:noFill/>
          <a:ln w="6350">
            <a:solidFill>
              <a:srgbClr val="0000FF"/>
            </a:solidFill>
            <a:miter lim="800000"/>
            <a:headEnd/>
            <a:tailEnd/>
          </a:ln>
        </p:spPr>
        <p:txBody>
          <a:bodyPr wrap="none">
            <a:spAutoFit/>
          </a:bodyPr>
          <a:lstStyle/>
          <a:p>
            <a:r>
              <a:rPr lang="fr-CA" sz="1600" dirty="0">
                <a:solidFill>
                  <a:srgbClr val="3333FF"/>
                </a:solidFill>
              </a:rPr>
              <a:t>Fig. 3.34</a:t>
            </a:r>
            <a:endParaRPr lang="en-US" sz="1600" dirty="0">
              <a:solidFill>
                <a:srgbClr val="3333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3"/>
          <p:cNvSpPr>
            <a:spLocks noChangeArrowheads="1"/>
          </p:cNvSpPr>
          <p:nvPr/>
        </p:nvSpPr>
        <p:spPr bwMode="auto">
          <a:xfrm>
            <a:off x="244475" y="216334"/>
            <a:ext cx="6080125" cy="395287"/>
          </a:xfrm>
          <a:prstGeom prst="rect">
            <a:avLst/>
          </a:prstGeom>
          <a:noFill/>
          <a:ln w="9525">
            <a:noFill/>
            <a:miter lim="800000"/>
            <a:headEnd/>
            <a:tailEnd/>
          </a:ln>
        </p:spPr>
        <p:txBody>
          <a:bodyPr/>
          <a:lstStyle/>
          <a:p>
            <a:pPr eaLnBrk="1" hangingPunct="1">
              <a:buClr>
                <a:srgbClr val="0989C9"/>
              </a:buClr>
              <a:buSzPct val="60000"/>
              <a:buFont typeface="Wingdings" pitchFamily="2" charset="2"/>
              <a:buNone/>
              <a:defRPr/>
            </a:pPr>
            <a:r>
              <a:rPr lang="fr-CA" sz="2000" b="1" u="sng" dirty="0">
                <a:solidFill>
                  <a:srgbClr val="3333FF"/>
                </a:solidFill>
                <a:latin typeface="+mj-lt"/>
              </a:rPr>
              <a:t>LES ORGANITES CYTOPLASMIQUES</a:t>
            </a:r>
            <a:endParaRPr lang="fr-CA" sz="2000" dirty="0">
              <a:solidFill>
                <a:srgbClr val="3333FF"/>
              </a:solidFill>
              <a:latin typeface="+mj-lt"/>
            </a:endParaRPr>
          </a:p>
        </p:txBody>
      </p:sp>
      <p:pic>
        <p:nvPicPr>
          <p:cNvPr id="25603" name="Picture 18" descr="03-21SeqProtein_LE.jpg"/>
          <p:cNvPicPr>
            <a:picLocks noGrp="1" noChangeAspect="1" noChangeArrowheads="1"/>
          </p:cNvPicPr>
          <p:nvPr>
            <p:ph/>
          </p:nvPr>
        </p:nvPicPr>
        <p:blipFill>
          <a:blip r:embed="rId3" cstate="print"/>
          <a:srcRect b="4837"/>
          <a:stretch>
            <a:fillRect/>
          </a:stretch>
        </p:blipFill>
        <p:spPr>
          <a:xfrm>
            <a:off x="498475" y="1241288"/>
            <a:ext cx="8645525" cy="5443537"/>
          </a:xfrm>
          <a:noFill/>
        </p:spPr>
      </p:pic>
      <p:sp>
        <p:nvSpPr>
          <p:cNvPr id="25604" name="Text Box 5"/>
          <p:cNvSpPr txBox="1">
            <a:spLocks noChangeArrowheads="1"/>
          </p:cNvSpPr>
          <p:nvPr/>
        </p:nvSpPr>
        <p:spPr bwMode="auto">
          <a:xfrm>
            <a:off x="8134350" y="6253025"/>
            <a:ext cx="920445" cy="338554"/>
          </a:xfrm>
          <a:prstGeom prst="rect">
            <a:avLst/>
          </a:prstGeom>
          <a:noFill/>
          <a:ln w="6350">
            <a:solidFill>
              <a:srgbClr val="0000FF"/>
            </a:solidFill>
            <a:miter lim="800000"/>
            <a:headEnd/>
            <a:tailEnd/>
          </a:ln>
        </p:spPr>
        <p:txBody>
          <a:bodyPr wrap="none">
            <a:spAutoFit/>
          </a:bodyPr>
          <a:lstStyle/>
          <a:p>
            <a:r>
              <a:rPr lang="fr-CA" sz="1600" dirty="0">
                <a:solidFill>
                  <a:srgbClr val="3333FF"/>
                </a:solidFill>
              </a:rPr>
              <a:t>Fig. 3.17</a:t>
            </a:r>
            <a:endParaRPr lang="en-US" sz="1600" dirty="0">
              <a:solidFill>
                <a:srgbClr val="3333FF"/>
              </a:solidFill>
            </a:endParaRPr>
          </a:p>
        </p:txBody>
      </p:sp>
      <p:sp>
        <p:nvSpPr>
          <p:cNvPr id="25605" name="Text Box 20"/>
          <p:cNvSpPr txBox="1">
            <a:spLocks noChangeArrowheads="1"/>
          </p:cNvSpPr>
          <p:nvPr/>
        </p:nvSpPr>
        <p:spPr bwMode="auto">
          <a:xfrm>
            <a:off x="1214438" y="1361938"/>
            <a:ext cx="1179512" cy="304800"/>
          </a:xfrm>
          <a:prstGeom prst="rect">
            <a:avLst/>
          </a:prstGeom>
          <a:noFill/>
          <a:ln w="9525">
            <a:noFill/>
            <a:miter lim="800000"/>
            <a:headEnd/>
            <a:tailEnd/>
          </a:ln>
        </p:spPr>
        <p:txBody>
          <a:bodyPr wrap="none">
            <a:spAutoFit/>
          </a:bodyPr>
          <a:lstStyle/>
          <a:p>
            <a:r>
              <a:rPr lang="fr-CA" sz="1400" b="1">
                <a:latin typeface="Arial" charset="0"/>
              </a:rPr>
              <a:t>RE rugueux</a:t>
            </a:r>
            <a:endParaRPr lang="en-US" sz="1400" b="1">
              <a:latin typeface="Arial" charset="0"/>
            </a:endParaRPr>
          </a:p>
        </p:txBody>
      </p:sp>
      <p:sp>
        <p:nvSpPr>
          <p:cNvPr id="25606" name="Text Box 21"/>
          <p:cNvSpPr txBox="1">
            <a:spLocks noChangeArrowheads="1"/>
          </p:cNvSpPr>
          <p:nvPr/>
        </p:nvSpPr>
        <p:spPr bwMode="auto">
          <a:xfrm>
            <a:off x="638175" y="1463538"/>
            <a:ext cx="708025" cy="274637"/>
          </a:xfrm>
          <a:prstGeom prst="rect">
            <a:avLst/>
          </a:prstGeom>
          <a:noFill/>
          <a:ln w="9525">
            <a:noFill/>
            <a:miter lim="800000"/>
            <a:headEnd/>
            <a:tailEnd/>
          </a:ln>
        </p:spPr>
        <p:txBody>
          <a:bodyPr wrap="none">
            <a:spAutoFit/>
          </a:bodyPr>
          <a:lstStyle/>
          <a:p>
            <a:r>
              <a:rPr lang="fr-CA" sz="1200" b="1">
                <a:latin typeface="Arial" charset="0"/>
              </a:rPr>
              <a:t>Citerne</a:t>
            </a:r>
            <a:endParaRPr lang="en-US" sz="1200" b="1">
              <a:latin typeface="Arial" charset="0"/>
            </a:endParaRPr>
          </a:p>
        </p:txBody>
      </p:sp>
      <p:sp>
        <p:nvSpPr>
          <p:cNvPr id="25607" name="Text Box 4"/>
          <p:cNvSpPr txBox="1">
            <a:spLocks noChangeArrowheads="1"/>
          </p:cNvSpPr>
          <p:nvPr/>
        </p:nvSpPr>
        <p:spPr bwMode="auto">
          <a:xfrm>
            <a:off x="334818" y="651532"/>
            <a:ext cx="2646363" cy="457200"/>
          </a:xfrm>
          <a:prstGeom prst="rect">
            <a:avLst/>
          </a:prstGeom>
          <a:noFill/>
          <a:ln w="9525">
            <a:noFill/>
            <a:miter lim="800000"/>
            <a:headEnd/>
            <a:tailEnd/>
          </a:ln>
        </p:spPr>
        <p:txBody>
          <a:bodyPr wrap="none">
            <a:spAutoFit/>
          </a:bodyPr>
          <a:lstStyle/>
          <a:p>
            <a:r>
              <a:rPr lang="fr-CA" sz="2000" dirty="0">
                <a:sym typeface="Wingdings 2" pitchFamily="18" charset="2"/>
              </a:rPr>
              <a:t> </a:t>
            </a:r>
            <a:r>
              <a:rPr lang="fr-CA" sz="2400" b="1" i="1" dirty="0">
                <a:sym typeface="Wingdings 2" pitchFamily="18" charset="2"/>
              </a:rPr>
              <a:t>Complexe golgien</a:t>
            </a:r>
          </a:p>
        </p:txBody>
      </p:sp>
      <p:sp>
        <p:nvSpPr>
          <p:cNvPr id="25608" name="Text Box 22"/>
          <p:cNvSpPr txBox="1">
            <a:spLocks noChangeArrowheads="1"/>
          </p:cNvSpPr>
          <p:nvPr/>
        </p:nvSpPr>
        <p:spPr bwMode="auto">
          <a:xfrm>
            <a:off x="4651375" y="1463538"/>
            <a:ext cx="2894013" cy="274637"/>
          </a:xfrm>
          <a:prstGeom prst="rect">
            <a:avLst/>
          </a:prstGeom>
          <a:noFill/>
          <a:ln w="9525">
            <a:noFill/>
            <a:miter lim="800000"/>
            <a:headEnd/>
            <a:tailEnd/>
          </a:ln>
        </p:spPr>
        <p:txBody>
          <a:bodyPr wrap="none">
            <a:spAutoFit/>
          </a:bodyPr>
          <a:lstStyle/>
          <a:p>
            <a:r>
              <a:rPr lang="fr-CA" sz="1200" b="1">
                <a:latin typeface="Arial" charset="0"/>
              </a:rPr>
              <a:t>Protéines produites dans les citernes</a:t>
            </a:r>
            <a:endParaRPr lang="en-US" sz="1200" b="1">
              <a:latin typeface="Arial" charset="0"/>
            </a:endParaRPr>
          </a:p>
        </p:txBody>
      </p:sp>
      <p:sp>
        <p:nvSpPr>
          <p:cNvPr id="25609" name="Text Box 23"/>
          <p:cNvSpPr txBox="1">
            <a:spLocks noChangeArrowheads="1"/>
          </p:cNvSpPr>
          <p:nvPr/>
        </p:nvSpPr>
        <p:spPr bwMode="auto">
          <a:xfrm>
            <a:off x="4387850" y="1946138"/>
            <a:ext cx="944563" cy="274637"/>
          </a:xfrm>
          <a:prstGeom prst="rect">
            <a:avLst/>
          </a:prstGeom>
          <a:noFill/>
          <a:ln w="9525">
            <a:noFill/>
            <a:miter lim="800000"/>
            <a:headEnd/>
            <a:tailEnd/>
          </a:ln>
        </p:spPr>
        <p:txBody>
          <a:bodyPr wrap="none">
            <a:spAutoFit/>
          </a:bodyPr>
          <a:lstStyle/>
          <a:p>
            <a:r>
              <a:rPr lang="fr-CA" sz="1200" b="1">
                <a:latin typeface="Arial" charset="0"/>
              </a:rPr>
              <a:t>Membrane</a:t>
            </a:r>
            <a:endParaRPr lang="en-US" sz="1200" b="1">
              <a:latin typeface="Arial" charset="0"/>
            </a:endParaRPr>
          </a:p>
        </p:txBody>
      </p:sp>
      <p:sp>
        <p:nvSpPr>
          <p:cNvPr id="25610" name="Text Box 24"/>
          <p:cNvSpPr txBox="1">
            <a:spLocks noChangeArrowheads="1"/>
          </p:cNvSpPr>
          <p:nvPr/>
        </p:nvSpPr>
        <p:spPr bwMode="auto">
          <a:xfrm>
            <a:off x="4446588" y="2338250"/>
            <a:ext cx="801687" cy="274638"/>
          </a:xfrm>
          <a:prstGeom prst="rect">
            <a:avLst/>
          </a:prstGeom>
          <a:noFill/>
          <a:ln w="9525">
            <a:noFill/>
            <a:miter lim="800000"/>
            <a:headEnd/>
            <a:tailEnd/>
          </a:ln>
        </p:spPr>
        <p:txBody>
          <a:bodyPr wrap="none">
            <a:spAutoFit/>
          </a:bodyPr>
          <a:lstStyle/>
          <a:p>
            <a:r>
              <a:rPr lang="fr-CA" sz="1200" b="1">
                <a:latin typeface="Arial" charset="0"/>
              </a:rPr>
              <a:t>Vésicule</a:t>
            </a:r>
            <a:endParaRPr lang="en-US" sz="1200" b="1">
              <a:latin typeface="Arial" charset="0"/>
            </a:endParaRPr>
          </a:p>
        </p:txBody>
      </p:sp>
      <p:sp>
        <p:nvSpPr>
          <p:cNvPr id="25611" name="Text Box 25"/>
          <p:cNvSpPr txBox="1">
            <a:spLocks noChangeArrowheads="1"/>
          </p:cNvSpPr>
          <p:nvPr/>
        </p:nvSpPr>
        <p:spPr bwMode="auto">
          <a:xfrm>
            <a:off x="230188" y="4467088"/>
            <a:ext cx="1049337" cy="476250"/>
          </a:xfrm>
          <a:prstGeom prst="rect">
            <a:avLst/>
          </a:prstGeom>
          <a:noFill/>
          <a:ln w="9525">
            <a:noFill/>
            <a:miter lim="800000"/>
            <a:headEnd/>
            <a:tailEnd/>
          </a:ln>
        </p:spPr>
        <p:txBody>
          <a:bodyPr>
            <a:spAutoFit/>
          </a:bodyPr>
          <a:lstStyle/>
          <a:p>
            <a:pPr>
              <a:lnSpc>
                <a:spcPct val="90000"/>
              </a:lnSpc>
            </a:pPr>
            <a:r>
              <a:rPr lang="fr-CA" sz="1400" b="1">
                <a:latin typeface="Arial" charset="0"/>
              </a:rPr>
              <a:t>Complexe golgien</a:t>
            </a:r>
            <a:endParaRPr lang="en-US" sz="1400" b="1">
              <a:latin typeface="Arial" charset="0"/>
            </a:endParaRPr>
          </a:p>
        </p:txBody>
      </p:sp>
      <p:sp>
        <p:nvSpPr>
          <p:cNvPr id="25612" name="Text Box 26"/>
          <p:cNvSpPr txBox="1">
            <a:spLocks noChangeArrowheads="1"/>
          </p:cNvSpPr>
          <p:nvPr/>
        </p:nvSpPr>
        <p:spPr bwMode="auto">
          <a:xfrm>
            <a:off x="1203325" y="5195750"/>
            <a:ext cx="639763" cy="260350"/>
          </a:xfrm>
          <a:prstGeom prst="rect">
            <a:avLst/>
          </a:prstGeom>
          <a:noFill/>
          <a:ln w="9525">
            <a:solidFill>
              <a:srgbClr val="0000FF"/>
            </a:solidFill>
            <a:miter lim="800000"/>
            <a:headEnd/>
            <a:tailEnd/>
          </a:ln>
        </p:spPr>
        <p:txBody>
          <a:bodyPr lIns="45720" tIns="18288" rIns="45720" bIns="18288">
            <a:spAutoFit/>
          </a:bodyPr>
          <a:lstStyle/>
          <a:p>
            <a:pPr algn="ctr"/>
            <a:r>
              <a:rPr lang="fr-CA" sz="1400" b="1">
                <a:solidFill>
                  <a:srgbClr val="3333FF"/>
                </a:solidFill>
                <a:latin typeface="Arial" charset="0"/>
              </a:rPr>
              <a:t>Voie A</a:t>
            </a:r>
            <a:endParaRPr lang="en-US" sz="1400" b="1">
              <a:solidFill>
                <a:srgbClr val="3333FF"/>
              </a:solidFill>
              <a:latin typeface="Arial" charset="0"/>
            </a:endParaRPr>
          </a:p>
        </p:txBody>
      </p:sp>
      <p:sp>
        <p:nvSpPr>
          <p:cNvPr id="25613" name="Text Box 27"/>
          <p:cNvSpPr txBox="1">
            <a:spLocks noChangeArrowheads="1"/>
          </p:cNvSpPr>
          <p:nvPr/>
        </p:nvSpPr>
        <p:spPr bwMode="auto">
          <a:xfrm>
            <a:off x="3389313" y="4659175"/>
            <a:ext cx="639762" cy="260350"/>
          </a:xfrm>
          <a:prstGeom prst="rect">
            <a:avLst/>
          </a:prstGeom>
          <a:noFill/>
          <a:ln w="9525">
            <a:solidFill>
              <a:srgbClr val="0000FF"/>
            </a:solidFill>
            <a:miter lim="800000"/>
            <a:headEnd/>
            <a:tailEnd/>
          </a:ln>
        </p:spPr>
        <p:txBody>
          <a:bodyPr lIns="45720" tIns="18288" rIns="45720" bIns="18288">
            <a:spAutoFit/>
          </a:bodyPr>
          <a:lstStyle/>
          <a:p>
            <a:pPr algn="ctr"/>
            <a:r>
              <a:rPr lang="fr-CA" sz="1400" b="1">
                <a:solidFill>
                  <a:srgbClr val="3333FF"/>
                </a:solidFill>
                <a:latin typeface="Arial" charset="0"/>
              </a:rPr>
              <a:t>Voie B</a:t>
            </a:r>
            <a:endParaRPr lang="en-US" sz="1400" b="1">
              <a:solidFill>
                <a:srgbClr val="3333FF"/>
              </a:solidFill>
              <a:latin typeface="Arial" charset="0"/>
            </a:endParaRPr>
          </a:p>
        </p:txBody>
      </p:sp>
      <p:sp>
        <p:nvSpPr>
          <p:cNvPr id="25614" name="Text Box 28"/>
          <p:cNvSpPr txBox="1">
            <a:spLocks noChangeArrowheads="1"/>
          </p:cNvSpPr>
          <p:nvPr/>
        </p:nvSpPr>
        <p:spPr bwMode="auto">
          <a:xfrm>
            <a:off x="4137025" y="3687625"/>
            <a:ext cx="639763" cy="260350"/>
          </a:xfrm>
          <a:prstGeom prst="rect">
            <a:avLst/>
          </a:prstGeom>
          <a:noFill/>
          <a:ln w="9525">
            <a:solidFill>
              <a:srgbClr val="0000FF"/>
            </a:solidFill>
            <a:miter lim="800000"/>
            <a:headEnd/>
            <a:tailEnd/>
          </a:ln>
        </p:spPr>
        <p:txBody>
          <a:bodyPr lIns="45720" tIns="18288" rIns="45720" bIns="18288">
            <a:spAutoFit/>
          </a:bodyPr>
          <a:lstStyle/>
          <a:p>
            <a:pPr algn="ctr"/>
            <a:r>
              <a:rPr lang="fr-CA" sz="1400" b="1">
                <a:solidFill>
                  <a:srgbClr val="3333FF"/>
                </a:solidFill>
                <a:latin typeface="Arial" charset="0"/>
              </a:rPr>
              <a:t>Voie C</a:t>
            </a:r>
            <a:endParaRPr lang="en-US" sz="1400" b="1">
              <a:solidFill>
                <a:srgbClr val="3333FF"/>
              </a:solidFill>
              <a:latin typeface="Arial" charset="0"/>
            </a:endParaRPr>
          </a:p>
        </p:txBody>
      </p:sp>
      <p:sp>
        <p:nvSpPr>
          <p:cNvPr id="25615" name="Text Box 29"/>
          <p:cNvSpPr txBox="1">
            <a:spLocks noChangeArrowheads="1"/>
          </p:cNvSpPr>
          <p:nvPr/>
        </p:nvSpPr>
        <p:spPr bwMode="auto">
          <a:xfrm>
            <a:off x="6557963" y="1669913"/>
            <a:ext cx="1047750" cy="274637"/>
          </a:xfrm>
          <a:prstGeom prst="rect">
            <a:avLst/>
          </a:prstGeom>
          <a:noFill/>
          <a:ln w="9525">
            <a:noFill/>
            <a:miter lim="800000"/>
            <a:headEnd/>
            <a:tailEnd/>
          </a:ln>
        </p:spPr>
        <p:txBody>
          <a:bodyPr wrap="none">
            <a:spAutoFit/>
          </a:bodyPr>
          <a:lstStyle/>
          <a:p>
            <a:r>
              <a:rPr lang="fr-CA" sz="1200" b="1">
                <a:latin typeface="Arial" charset="0"/>
              </a:rPr>
              <a:t>Phagosome</a:t>
            </a:r>
            <a:endParaRPr lang="en-US" sz="1200" b="1">
              <a:latin typeface="Arial" charset="0"/>
            </a:endParaRPr>
          </a:p>
        </p:txBody>
      </p:sp>
      <p:sp>
        <p:nvSpPr>
          <p:cNvPr id="25616" name="Text Box 30"/>
          <p:cNvSpPr txBox="1">
            <a:spLocks noChangeArrowheads="1"/>
          </p:cNvSpPr>
          <p:nvPr/>
        </p:nvSpPr>
        <p:spPr bwMode="auto">
          <a:xfrm>
            <a:off x="5588000" y="3087550"/>
            <a:ext cx="1928813" cy="422275"/>
          </a:xfrm>
          <a:prstGeom prst="rect">
            <a:avLst/>
          </a:prstGeom>
          <a:noFill/>
          <a:ln w="9525">
            <a:noFill/>
            <a:miter lim="800000"/>
            <a:headEnd/>
            <a:tailEnd/>
          </a:ln>
        </p:spPr>
        <p:txBody>
          <a:bodyPr>
            <a:spAutoFit/>
          </a:bodyPr>
          <a:lstStyle/>
          <a:p>
            <a:pPr>
              <a:lnSpc>
                <a:spcPct val="90000"/>
              </a:lnSpc>
            </a:pPr>
            <a:r>
              <a:rPr lang="fr-CA" sz="1200" b="1">
                <a:latin typeface="Arial" charset="0"/>
              </a:rPr>
              <a:t>Lysosome contenant des hydrolases acides</a:t>
            </a:r>
            <a:endParaRPr lang="en-US" sz="1200" b="1">
              <a:latin typeface="Arial" charset="0"/>
            </a:endParaRPr>
          </a:p>
        </p:txBody>
      </p:sp>
      <p:sp>
        <p:nvSpPr>
          <p:cNvPr id="25617" name="Text Box 31"/>
          <p:cNvSpPr txBox="1">
            <a:spLocks noChangeArrowheads="1"/>
          </p:cNvSpPr>
          <p:nvPr/>
        </p:nvSpPr>
        <p:spPr bwMode="auto">
          <a:xfrm>
            <a:off x="5497513" y="3557450"/>
            <a:ext cx="1928812" cy="422275"/>
          </a:xfrm>
          <a:prstGeom prst="rect">
            <a:avLst/>
          </a:prstGeom>
          <a:noFill/>
          <a:ln w="9525">
            <a:noFill/>
            <a:miter lim="800000"/>
            <a:headEnd/>
            <a:tailEnd/>
          </a:ln>
        </p:spPr>
        <p:txBody>
          <a:bodyPr>
            <a:spAutoFit/>
          </a:bodyPr>
          <a:lstStyle/>
          <a:p>
            <a:pPr>
              <a:lnSpc>
                <a:spcPct val="90000"/>
              </a:lnSpc>
            </a:pPr>
            <a:r>
              <a:rPr lang="fr-CA" sz="1200" b="1">
                <a:latin typeface="Arial" charset="0"/>
              </a:rPr>
              <a:t>Vésicule s’intégrant à la membrane plasmique</a:t>
            </a:r>
            <a:endParaRPr lang="en-US" sz="1200" b="1">
              <a:latin typeface="Arial" charset="0"/>
            </a:endParaRPr>
          </a:p>
        </p:txBody>
      </p:sp>
      <p:sp>
        <p:nvSpPr>
          <p:cNvPr id="25618" name="Text Box 32"/>
          <p:cNvSpPr txBox="1">
            <a:spLocks noChangeArrowheads="1"/>
          </p:cNvSpPr>
          <p:nvPr/>
        </p:nvSpPr>
        <p:spPr bwMode="auto">
          <a:xfrm>
            <a:off x="3963988" y="5029063"/>
            <a:ext cx="1825625" cy="274637"/>
          </a:xfrm>
          <a:prstGeom prst="rect">
            <a:avLst/>
          </a:prstGeom>
          <a:noFill/>
          <a:ln w="9525">
            <a:noFill/>
            <a:miter lim="800000"/>
            <a:headEnd/>
            <a:tailEnd/>
          </a:ln>
        </p:spPr>
        <p:txBody>
          <a:bodyPr wrap="none">
            <a:spAutoFit/>
          </a:bodyPr>
          <a:lstStyle/>
          <a:p>
            <a:r>
              <a:rPr lang="fr-CA" sz="1200" b="1">
                <a:latin typeface="Arial" charset="0"/>
              </a:rPr>
              <a:t>Vésicules de sécrétion</a:t>
            </a:r>
            <a:endParaRPr lang="en-US" sz="1200" b="1">
              <a:latin typeface="Arial" charset="0"/>
            </a:endParaRPr>
          </a:p>
        </p:txBody>
      </p:sp>
      <p:sp>
        <p:nvSpPr>
          <p:cNvPr id="25619" name="Text Box 34"/>
          <p:cNvSpPr txBox="1">
            <a:spLocks noChangeArrowheads="1"/>
          </p:cNvSpPr>
          <p:nvPr/>
        </p:nvSpPr>
        <p:spPr bwMode="auto">
          <a:xfrm>
            <a:off x="7604125" y="5403713"/>
            <a:ext cx="1123950" cy="476250"/>
          </a:xfrm>
          <a:prstGeom prst="rect">
            <a:avLst/>
          </a:prstGeom>
          <a:noFill/>
          <a:ln w="9525">
            <a:noFill/>
            <a:miter lim="800000"/>
            <a:headEnd/>
            <a:tailEnd/>
          </a:ln>
        </p:spPr>
        <p:txBody>
          <a:bodyPr>
            <a:spAutoFit/>
          </a:bodyPr>
          <a:lstStyle/>
          <a:p>
            <a:pPr>
              <a:lnSpc>
                <a:spcPct val="90000"/>
              </a:lnSpc>
            </a:pPr>
            <a:r>
              <a:rPr lang="fr-CA" sz="1400" b="1">
                <a:latin typeface="Arial" charset="0"/>
              </a:rPr>
              <a:t>Membrane plasmique</a:t>
            </a:r>
            <a:endParaRPr lang="en-US" sz="1400" b="1">
              <a:latin typeface="Arial" charset="0"/>
            </a:endParaRPr>
          </a:p>
        </p:txBody>
      </p:sp>
      <p:sp>
        <p:nvSpPr>
          <p:cNvPr id="25620" name="Text Box 35"/>
          <p:cNvSpPr txBox="1">
            <a:spLocks noChangeArrowheads="1"/>
          </p:cNvSpPr>
          <p:nvPr/>
        </p:nvSpPr>
        <p:spPr bwMode="auto">
          <a:xfrm>
            <a:off x="1876425" y="5722800"/>
            <a:ext cx="877888" cy="274638"/>
          </a:xfrm>
          <a:prstGeom prst="rect">
            <a:avLst/>
          </a:prstGeom>
          <a:noFill/>
          <a:ln w="9525">
            <a:noFill/>
            <a:miter lim="800000"/>
            <a:headEnd/>
            <a:tailEnd/>
          </a:ln>
        </p:spPr>
        <p:txBody>
          <a:bodyPr wrap="none">
            <a:spAutoFit/>
          </a:bodyPr>
          <a:lstStyle/>
          <a:p>
            <a:r>
              <a:rPr lang="fr-CA" sz="1200" b="1" i="1">
                <a:latin typeface="Arial" charset="0"/>
              </a:rPr>
              <a:t>Protéines</a:t>
            </a:r>
            <a:endParaRPr lang="en-US" sz="1200" b="1" i="1">
              <a:latin typeface="Arial"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3"/>
          <p:cNvSpPr>
            <a:spLocks noChangeArrowheads="1"/>
          </p:cNvSpPr>
          <p:nvPr/>
        </p:nvSpPr>
        <p:spPr bwMode="auto">
          <a:xfrm>
            <a:off x="244475" y="230188"/>
            <a:ext cx="6080125" cy="395287"/>
          </a:xfrm>
          <a:prstGeom prst="rect">
            <a:avLst/>
          </a:prstGeom>
          <a:noFill/>
          <a:ln w="9525">
            <a:noFill/>
            <a:miter lim="800000"/>
            <a:headEnd/>
            <a:tailEnd/>
          </a:ln>
        </p:spPr>
        <p:txBody>
          <a:bodyPr/>
          <a:lstStyle/>
          <a:p>
            <a:pPr eaLnBrk="1" hangingPunct="1">
              <a:buClr>
                <a:srgbClr val="0989C9"/>
              </a:buClr>
              <a:buSzPct val="60000"/>
              <a:buFont typeface="Wingdings" pitchFamily="2" charset="2"/>
              <a:buNone/>
              <a:defRPr/>
            </a:pPr>
            <a:r>
              <a:rPr lang="fr-CA" sz="2000" b="1" u="sng" dirty="0">
                <a:solidFill>
                  <a:srgbClr val="3333FF"/>
                </a:solidFill>
                <a:latin typeface="+mj-lt"/>
              </a:rPr>
              <a:t>LES ORGANITES CYTOPLASMIQUES</a:t>
            </a:r>
            <a:endParaRPr lang="fr-CA" sz="2000" dirty="0">
              <a:solidFill>
                <a:srgbClr val="3333FF"/>
              </a:solidFill>
              <a:latin typeface="+mj-lt"/>
            </a:endParaRPr>
          </a:p>
        </p:txBody>
      </p:sp>
      <p:sp>
        <p:nvSpPr>
          <p:cNvPr id="25607" name="Text Box 4"/>
          <p:cNvSpPr txBox="1">
            <a:spLocks noChangeArrowheads="1"/>
          </p:cNvSpPr>
          <p:nvPr/>
        </p:nvSpPr>
        <p:spPr bwMode="auto">
          <a:xfrm>
            <a:off x="355600" y="762000"/>
            <a:ext cx="2646363" cy="457200"/>
          </a:xfrm>
          <a:prstGeom prst="rect">
            <a:avLst/>
          </a:prstGeom>
          <a:noFill/>
          <a:ln w="9525">
            <a:noFill/>
            <a:miter lim="800000"/>
            <a:headEnd/>
            <a:tailEnd/>
          </a:ln>
        </p:spPr>
        <p:txBody>
          <a:bodyPr wrap="none">
            <a:spAutoFit/>
          </a:bodyPr>
          <a:lstStyle/>
          <a:p>
            <a:r>
              <a:rPr lang="fr-CA" sz="2000" dirty="0">
                <a:sym typeface="Wingdings 2" pitchFamily="18" charset="2"/>
              </a:rPr>
              <a:t> </a:t>
            </a:r>
            <a:r>
              <a:rPr lang="fr-CA" sz="2400" b="1" i="1" dirty="0">
                <a:sym typeface="Wingdings 2" pitchFamily="18" charset="2"/>
              </a:rPr>
              <a:t>Complexe golgien</a:t>
            </a:r>
          </a:p>
        </p:txBody>
      </p:sp>
      <p:sp>
        <p:nvSpPr>
          <p:cNvPr id="5" name="Rectangle 4"/>
          <p:cNvSpPr/>
          <p:nvPr/>
        </p:nvSpPr>
        <p:spPr>
          <a:xfrm>
            <a:off x="545234" y="1219200"/>
            <a:ext cx="8049491" cy="3216265"/>
          </a:xfrm>
          <a:prstGeom prst="rect">
            <a:avLst/>
          </a:prstGeom>
        </p:spPr>
        <p:txBody>
          <a:bodyPr wrap="square">
            <a:spAutoFit/>
          </a:bodyPr>
          <a:lstStyle/>
          <a:p>
            <a:pPr marL="179388" indent="-179388">
              <a:spcBef>
                <a:spcPts val="600"/>
              </a:spcBef>
              <a:buFont typeface="Arial" panose="020B0604020202020204" pitchFamily="34" charset="0"/>
              <a:buChar char="−"/>
            </a:pPr>
            <a:r>
              <a:rPr lang="fr-CA" dirty="0">
                <a:latin typeface="Arial" panose="020B0604020202020204" pitchFamily="34" charset="0"/>
                <a:cs typeface="Arial" panose="020B0604020202020204" pitchFamily="34" charset="0"/>
              </a:rPr>
              <a:t>Formé de sacs membraneux aplatis.</a:t>
            </a:r>
          </a:p>
          <a:p>
            <a:pPr marL="179388" indent="-179388">
              <a:spcBef>
                <a:spcPts val="600"/>
              </a:spcBef>
              <a:buFont typeface="Arial" panose="020B0604020202020204" pitchFamily="34" charset="0"/>
              <a:buChar char="−"/>
            </a:pPr>
            <a:r>
              <a:rPr lang="fr-CA" dirty="0">
                <a:latin typeface="Arial" panose="020B0604020202020204" pitchFamily="34" charset="0"/>
                <a:cs typeface="Arial" panose="020B0604020202020204" pitchFamily="34" charset="0"/>
              </a:rPr>
              <a:t>Fonctions:</a:t>
            </a:r>
          </a:p>
          <a:p>
            <a:pPr marL="360363" lvl="1" indent="-180975">
              <a:buFont typeface="Arial" panose="020B0604020202020204" pitchFamily="34" charset="0"/>
              <a:buChar char="−"/>
            </a:pPr>
            <a:r>
              <a:rPr lang="fr-CA" dirty="0">
                <a:latin typeface="Arial" panose="020B0604020202020204" pitchFamily="34" charset="0"/>
                <a:cs typeface="Arial" panose="020B0604020202020204" pitchFamily="34" charset="0"/>
              </a:rPr>
              <a:t>Modifie, concentre et emballe les produits provenant des vésicules de transport du RE rugueux.</a:t>
            </a:r>
          </a:p>
          <a:p>
            <a:pPr marL="360363" lvl="1" indent="-180975">
              <a:buFont typeface="Arial" panose="020B0604020202020204" pitchFamily="34" charset="0"/>
              <a:buChar char="−"/>
            </a:pPr>
            <a:r>
              <a:rPr lang="fr-CA" dirty="0">
                <a:latin typeface="Arial" panose="020B0604020202020204" pitchFamily="34" charset="0"/>
                <a:cs typeface="Arial" panose="020B0604020202020204" pitchFamily="34" charset="0"/>
              </a:rPr>
              <a:t>Les produits traités sont emballés dans au moins trois types de vésicules, selon leur destination finale:</a:t>
            </a:r>
          </a:p>
          <a:p>
            <a:pPr marL="800100" lvl="1" indent="-342900">
              <a:buFont typeface="+mj-lt"/>
              <a:buAutoNum type="alphaUcPeriod"/>
            </a:pPr>
            <a:r>
              <a:rPr lang="fr-CA" i="1" dirty="0">
                <a:latin typeface="Arial" panose="020B0604020202020204" pitchFamily="34" charset="0"/>
                <a:cs typeface="Arial" panose="020B0604020202020204" pitchFamily="34" charset="0"/>
              </a:rPr>
              <a:t>Vésicules de sécrétion</a:t>
            </a:r>
            <a:r>
              <a:rPr lang="fr-CA" dirty="0">
                <a:latin typeface="Arial" panose="020B0604020202020204" pitchFamily="34" charset="0"/>
                <a:cs typeface="Arial" panose="020B0604020202020204" pitchFamily="34" charset="0"/>
              </a:rPr>
              <a:t>, qui libèrent leur contenu à l’extérieur de la cellule.</a:t>
            </a:r>
          </a:p>
          <a:p>
            <a:pPr marL="800100" lvl="1" indent="-342900">
              <a:buFont typeface="+mj-lt"/>
              <a:buAutoNum type="alphaUcPeriod"/>
            </a:pPr>
            <a:r>
              <a:rPr lang="fr-CA" i="1" dirty="0">
                <a:latin typeface="Arial" panose="020B0604020202020204" pitchFamily="34" charset="0"/>
                <a:cs typeface="Arial" panose="020B0604020202020204" pitchFamily="34" charset="0"/>
              </a:rPr>
              <a:t>Vésicules de molécules membranaires</a:t>
            </a:r>
            <a:r>
              <a:rPr lang="fr-CA" dirty="0">
                <a:latin typeface="Arial" panose="020B0604020202020204" pitchFamily="34" charset="0"/>
                <a:cs typeface="Arial" panose="020B0604020202020204" pitchFamily="34" charset="0"/>
              </a:rPr>
              <a:t>, qui s’intègrent à la membrane plasmique ou celles d’organites.</a:t>
            </a:r>
          </a:p>
          <a:p>
            <a:pPr marL="800100" lvl="1" indent="-342900">
              <a:buFont typeface="+mj-lt"/>
              <a:buAutoNum type="alphaUcPeriod"/>
            </a:pPr>
            <a:r>
              <a:rPr lang="fr-CA" i="1" dirty="0">
                <a:latin typeface="Arial" panose="020B0604020202020204" pitchFamily="34" charset="0"/>
                <a:cs typeface="Arial" panose="020B0604020202020204" pitchFamily="34" charset="0"/>
              </a:rPr>
              <a:t>Lysosomes</a:t>
            </a:r>
            <a:r>
              <a:rPr lang="fr-CA" dirty="0">
                <a:latin typeface="Arial" panose="020B0604020202020204" pitchFamily="34" charset="0"/>
                <a:cs typeface="Arial" panose="020B0604020202020204" pitchFamily="34" charset="0"/>
              </a:rPr>
              <a:t>, qui contiennent des enzymes digestives.</a:t>
            </a:r>
          </a:p>
        </p:txBody>
      </p:sp>
      <p:sp>
        <p:nvSpPr>
          <p:cNvPr id="25" name="Text Box 31"/>
          <p:cNvSpPr txBox="1">
            <a:spLocks noChangeArrowheads="1"/>
          </p:cNvSpPr>
          <p:nvPr/>
        </p:nvSpPr>
        <p:spPr bwMode="auto">
          <a:xfrm>
            <a:off x="282581" y="4973890"/>
            <a:ext cx="647115" cy="473276"/>
          </a:xfrm>
          <a:prstGeom prst="rect">
            <a:avLst/>
          </a:prstGeom>
          <a:noFill/>
          <a:ln w="9525">
            <a:noFill/>
            <a:miter lim="800000"/>
            <a:headEnd/>
            <a:tailEnd/>
          </a:ln>
        </p:spPr>
        <p:txBody>
          <a:bodyPr wrap="square" tIns="0">
            <a:noAutofit/>
          </a:bodyPr>
          <a:lstStyle/>
          <a:p>
            <a:pPr eaLnBrk="1" hangingPunct="1">
              <a:spcBef>
                <a:spcPts val="0"/>
              </a:spcBef>
            </a:pPr>
            <a:r>
              <a:rPr lang="fr-FR" sz="3600" b="1" dirty="0">
                <a:solidFill>
                  <a:srgbClr val="FF0000"/>
                </a:solidFill>
                <a:latin typeface="Calibri" panose="020F0502020204030204" pitchFamily="34" charset="0"/>
                <a:cs typeface="Arial" charset="0"/>
                <a:sym typeface="Wingdings"/>
              </a:rPr>
              <a:t></a:t>
            </a:r>
            <a:endParaRPr lang="fr-FR" sz="2400" b="1" dirty="0">
              <a:solidFill>
                <a:srgbClr val="FF0000"/>
              </a:solidFill>
              <a:latin typeface="Calibri" panose="020F0502020204030204" pitchFamily="34" charset="0"/>
              <a:cs typeface="Arial" charset="0"/>
            </a:endParaRPr>
          </a:p>
        </p:txBody>
      </p:sp>
      <p:sp>
        <p:nvSpPr>
          <p:cNvPr id="26" name="Text Box 31"/>
          <p:cNvSpPr txBox="1">
            <a:spLocks noChangeArrowheads="1"/>
          </p:cNvSpPr>
          <p:nvPr/>
        </p:nvSpPr>
        <p:spPr bwMode="auto">
          <a:xfrm>
            <a:off x="933793" y="5029200"/>
            <a:ext cx="7827200" cy="1371600"/>
          </a:xfrm>
          <a:prstGeom prst="rect">
            <a:avLst/>
          </a:prstGeom>
          <a:noFill/>
          <a:ln w="9525">
            <a:solidFill>
              <a:srgbClr val="FF0000"/>
            </a:solidFill>
            <a:miter lim="800000"/>
            <a:headEnd/>
            <a:tailEnd/>
          </a:ln>
        </p:spPr>
        <p:txBody>
          <a:bodyPr wrap="square" tIns="36000" bIns="36000" anchor="ctr" anchorCtr="0">
            <a:noAutofit/>
          </a:bodyPr>
          <a:lstStyle/>
          <a:p>
            <a:pPr eaLnBrk="1" hangingPunct="1">
              <a:spcBef>
                <a:spcPts val="0"/>
              </a:spcBef>
            </a:pPr>
            <a:r>
              <a:rPr lang="fr-CA" dirty="0">
                <a:solidFill>
                  <a:srgbClr val="FF0000"/>
                </a:solidFill>
                <a:latin typeface="Calibri" panose="020F0502020204030204" pitchFamily="34" charset="0"/>
                <a:cs typeface="Arial" charset="0"/>
              </a:rPr>
              <a:t>Le collagène, la plus abondante des protéines de l’organisme,  est une protéine fibreuse retrouvée dans l’</a:t>
            </a:r>
            <a:r>
              <a:rPr lang="fr-CA" u="sng" dirty="0">
                <a:solidFill>
                  <a:srgbClr val="FF0000"/>
                </a:solidFill>
                <a:latin typeface="Calibri" panose="020F0502020204030204" pitchFamily="34" charset="0"/>
                <a:cs typeface="Arial" charset="0"/>
              </a:rPr>
              <a:t>espace extracellulaire</a:t>
            </a:r>
            <a:r>
              <a:rPr lang="fr-CA" dirty="0">
                <a:solidFill>
                  <a:srgbClr val="FF0000"/>
                </a:solidFill>
                <a:latin typeface="Calibri" panose="020F0502020204030204" pitchFamily="34" charset="0"/>
                <a:cs typeface="Arial" charset="0"/>
              </a:rPr>
              <a:t> de la majorité des tissus et produite principalement par les cellules du tissu conjonctif. </a:t>
            </a:r>
          </a:p>
          <a:p>
            <a:pPr eaLnBrk="1" hangingPunct="1">
              <a:spcBef>
                <a:spcPts val="0"/>
              </a:spcBef>
            </a:pPr>
            <a:r>
              <a:rPr lang="fr-CA" dirty="0">
                <a:solidFill>
                  <a:srgbClr val="FF0000"/>
                </a:solidFill>
                <a:latin typeface="Calibri" panose="020F0502020204030204" pitchFamily="34" charset="0"/>
                <a:cs typeface="Arial" charset="0"/>
              </a:rPr>
              <a:t>Donner séquentiellement les événements et organites impliqués dans la fabrication du collagène et sa libération à l’extérieur des cellules.</a:t>
            </a:r>
            <a:endParaRPr lang="fr-FR" dirty="0">
              <a:solidFill>
                <a:srgbClr val="FF0000"/>
              </a:solidFill>
              <a:latin typeface="Calibri" panose="020F0502020204030204" pitchFamily="34" charset="0"/>
              <a:cs typeface="Arial" charset="0"/>
            </a:endParaRPr>
          </a:p>
        </p:txBody>
      </p:sp>
    </p:spTree>
    <p:extLst>
      <p:ext uri="{BB962C8B-B14F-4D97-AF65-F5344CB8AC3E}">
        <p14:creationId xmlns:p14="http://schemas.microsoft.com/office/powerpoint/2010/main" val="33196545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31" name="Picture 7" descr="http://cw2.erpi.com/cw/marieb/userfiles/23_Fig_3_21_p_100.jpg"/>
          <p:cNvPicPr>
            <a:picLocks noChangeAspect="1" noChangeArrowheads="1"/>
          </p:cNvPicPr>
          <p:nvPr/>
        </p:nvPicPr>
        <p:blipFill>
          <a:blip r:embed="rId3" cstate="print"/>
          <a:srcRect t="2268" b="13984"/>
          <a:stretch>
            <a:fillRect/>
          </a:stretch>
        </p:blipFill>
        <p:spPr bwMode="auto">
          <a:xfrm>
            <a:off x="3886200" y="875252"/>
            <a:ext cx="5257800" cy="5982748"/>
          </a:xfrm>
          <a:prstGeom prst="rect">
            <a:avLst/>
          </a:prstGeom>
          <a:noFill/>
        </p:spPr>
      </p:pic>
      <p:sp>
        <p:nvSpPr>
          <p:cNvPr id="26626" name="Text Box 4"/>
          <p:cNvSpPr txBox="1">
            <a:spLocks noChangeArrowheads="1"/>
          </p:cNvSpPr>
          <p:nvPr/>
        </p:nvSpPr>
        <p:spPr bwMode="auto">
          <a:xfrm>
            <a:off x="299329" y="607249"/>
            <a:ext cx="3330135" cy="2646878"/>
          </a:xfrm>
          <a:prstGeom prst="rect">
            <a:avLst/>
          </a:prstGeom>
          <a:noFill/>
          <a:ln w="9525">
            <a:noFill/>
            <a:miter lim="800000"/>
            <a:headEnd/>
            <a:tailEnd/>
          </a:ln>
        </p:spPr>
        <p:txBody>
          <a:bodyPr wrap="square">
            <a:spAutoFit/>
          </a:bodyPr>
          <a:lstStyle/>
          <a:p>
            <a:pPr marL="279400" indent="-279400">
              <a:buSzPct val="70000"/>
              <a:buFont typeface="Wingdings 2" pitchFamily="18" charset="2"/>
              <a:buChar char=""/>
            </a:pPr>
            <a:r>
              <a:rPr lang="en-US" sz="2400" b="1" i="1" dirty="0">
                <a:sym typeface="Wingdings 2" pitchFamily="18" charset="2"/>
              </a:rPr>
              <a:t>Lysosomes</a:t>
            </a:r>
          </a:p>
          <a:p>
            <a:pPr marL="450850" lvl="1" indent="-184150">
              <a:buSzPct val="70000"/>
              <a:buFont typeface="Wingdings 2" pitchFamily="18" charset="2"/>
              <a:buChar char=""/>
            </a:pPr>
            <a:r>
              <a:rPr lang="fr-CA" sz="2000" dirty="0">
                <a:sym typeface="Wingdings 2" pitchFamily="18" charset="2"/>
              </a:rPr>
              <a:t>Contiennent des enzymes digestives (hydrolases acides)</a:t>
            </a:r>
          </a:p>
          <a:p>
            <a:pPr marL="690563" lvl="1" indent="-233363">
              <a:buSzPct val="70000"/>
              <a:buFont typeface="Wingdings 2" pitchFamily="18" charset="2"/>
              <a:buNone/>
            </a:pPr>
            <a:endParaRPr lang="en-US" dirty="0">
              <a:sym typeface="Wingdings 2" pitchFamily="18" charset="2"/>
            </a:endParaRPr>
          </a:p>
          <a:p>
            <a:pPr marL="279400" indent="-279400">
              <a:buSzPct val="70000"/>
              <a:buFont typeface="Wingdings 2" pitchFamily="18" charset="2"/>
              <a:buChar char=""/>
            </a:pPr>
            <a:r>
              <a:rPr lang="fr-CA" sz="2400" b="1" i="1" dirty="0">
                <a:sym typeface="Wingdings 2" pitchFamily="18" charset="2"/>
              </a:rPr>
              <a:t>Peroxysomes</a:t>
            </a:r>
          </a:p>
          <a:p>
            <a:pPr marL="450850" lvl="1" indent="-184150">
              <a:buSzPct val="70000"/>
              <a:buFont typeface="Wingdings 2" pitchFamily="18" charset="2"/>
              <a:buChar char=""/>
            </a:pPr>
            <a:r>
              <a:rPr lang="fr-CA" sz="2000" dirty="0">
                <a:sym typeface="Wingdings 2" pitchFamily="18" charset="2"/>
              </a:rPr>
              <a:t>Contiennent des oxydases et des catalases</a:t>
            </a:r>
          </a:p>
        </p:txBody>
      </p:sp>
      <p:sp>
        <p:nvSpPr>
          <p:cNvPr id="26628" name="Text Box 5"/>
          <p:cNvSpPr txBox="1">
            <a:spLocks noChangeArrowheads="1"/>
          </p:cNvSpPr>
          <p:nvPr/>
        </p:nvSpPr>
        <p:spPr bwMode="auto">
          <a:xfrm>
            <a:off x="7929929" y="918625"/>
            <a:ext cx="920445" cy="338554"/>
          </a:xfrm>
          <a:prstGeom prst="rect">
            <a:avLst/>
          </a:prstGeom>
          <a:noFill/>
          <a:ln w="6350">
            <a:solidFill>
              <a:srgbClr val="0000FF"/>
            </a:solidFill>
            <a:miter lim="800000"/>
            <a:headEnd/>
            <a:tailEnd/>
          </a:ln>
        </p:spPr>
        <p:txBody>
          <a:bodyPr wrap="none">
            <a:spAutoFit/>
          </a:bodyPr>
          <a:lstStyle/>
          <a:p>
            <a:r>
              <a:rPr lang="fr-CA" sz="1600" dirty="0">
                <a:solidFill>
                  <a:srgbClr val="3333FF"/>
                </a:solidFill>
              </a:rPr>
              <a:t>Fig. 3.18</a:t>
            </a:r>
            <a:endParaRPr lang="en-US" sz="1600" dirty="0">
              <a:solidFill>
                <a:srgbClr val="3333FF"/>
              </a:solidFill>
            </a:endParaRPr>
          </a:p>
        </p:txBody>
      </p:sp>
      <p:sp>
        <p:nvSpPr>
          <p:cNvPr id="9221" name="Rectangle 3"/>
          <p:cNvSpPr>
            <a:spLocks noChangeArrowheads="1"/>
          </p:cNvSpPr>
          <p:nvPr/>
        </p:nvSpPr>
        <p:spPr bwMode="auto">
          <a:xfrm>
            <a:off x="244475" y="215900"/>
            <a:ext cx="5684838" cy="395288"/>
          </a:xfrm>
          <a:prstGeom prst="rect">
            <a:avLst/>
          </a:prstGeom>
          <a:noFill/>
          <a:ln w="9525">
            <a:noFill/>
            <a:miter lim="800000"/>
            <a:headEnd/>
            <a:tailEnd/>
          </a:ln>
        </p:spPr>
        <p:txBody>
          <a:bodyPr/>
          <a:lstStyle/>
          <a:p>
            <a:pPr eaLnBrk="1" hangingPunct="1">
              <a:buClr>
                <a:srgbClr val="0989C9"/>
              </a:buClr>
              <a:buSzPct val="60000"/>
              <a:buFont typeface="Wingdings" pitchFamily="2" charset="2"/>
              <a:buNone/>
              <a:defRPr/>
            </a:pPr>
            <a:r>
              <a:rPr lang="fr-CA" sz="2000" b="1" u="sng" dirty="0">
                <a:solidFill>
                  <a:srgbClr val="3333FF"/>
                </a:solidFill>
                <a:latin typeface="+mj-lt"/>
              </a:rPr>
              <a:t>LES ORGANITES CYTOPLASMIQUES</a:t>
            </a:r>
            <a:endParaRPr lang="fr-CA" sz="2000" dirty="0">
              <a:solidFill>
                <a:srgbClr val="3333FF"/>
              </a:solidFill>
              <a:latin typeface="+mj-l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descr="http://cw2.erpi.com/cw/marieb/userfiles/02_Fig_3_2_p_73.jpg"/>
          <p:cNvPicPr>
            <a:picLocks noChangeAspect="1" noChangeArrowheads="1"/>
          </p:cNvPicPr>
          <p:nvPr/>
        </p:nvPicPr>
        <p:blipFill>
          <a:blip r:embed="rId3" cstate="print"/>
          <a:srcRect b="15005"/>
          <a:stretch>
            <a:fillRect/>
          </a:stretch>
        </p:blipFill>
        <p:spPr bwMode="auto">
          <a:xfrm>
            <a:off x="1392702" y="634292"/>
            <a:ext cx="7751298" cy="6139300"/>
          </a:xfrm>
          <a:prstGeom prst="rect">
            <a:avLst/>
          </a:prstGeom>
          <a:noFill/>
        </p:spPr>
      </p:pic>
      <p:sp>
        <p:nvSpPr>
          <p:cNvPr id="10242" name="Rectangle 2"/>
          <p:cNvSpPr>
            <a:spLocks noChangeArrowheads="1"/>
          </p:cNvSpPr>
          <p:nvPr/>
        </p:nvSpPr>
        <p:spPr bwMode="auto">
          <a:xfrm>
            <a:off x="244475" y="265113"/>
            <a:ext cx="8580438" cy="449262"/>
          </a:xfrm>
          <a:prstGeom prst="rect">
            <a:avLst/>
          </a:prstGeom>
          <a:noFill/>
          <a:ln w="9525">
            <a:noFill/>
            <a:miter lim="800000"/>
            <a:headEnd/>
            <a:tailEnd/>
          </a:ln>
        </p:spPr>
        <p:txBody>
          <a:bodyPr/>
          <a:lstStyle/>
          <a:p>
            <a:pPr eaLnBrk="1" hangingPunct="1">
              <a:buClr>
                <a:srgbClr val="0989C9"/>
              </a:buClr>
              <a:buSzPct val="60000"/>
              <a:buFont typeface="Wingdings" pitchFamily="2" charset="2"/>
              <a:buNone/>
              <a:defRPr/>
            </a:pPr>
            <a:r>
              <a:rPr lang="fr-CA" sz="2000" b="1" dirty="0">
                <a:solidFill>
                  <a:srgbClr val="3333FF"/>
                </a:solidFill>
                <a:latin typeface="+mj-lt"/>
              </a:rPr>
              <a:t>1.2.3  </a:t>
            </a:r>
            <a:r>
              <a:rPr lang="fr-CA" sz="2000" b="1" u="sng" dirty="0">
                <a:solidFill>
                  <a:srgbClr val="3333FF"/>
                </a:solidFill>
                <a:latin typeface="+mj-lt"/>
              </a:rPr>
              <a:t>LE CYTOSQUELETTE</a:t>
            </a:r>
            <a:endParaRPr lang="fr-CA" sz="2000" dirty="0">
              <a:solidFill>
                <a:srgbClr val="3333FF"/>
              </a:solidFill>
              <a:latin typeface="+mj-lt"/>
            </a:endParaRPr>
          </a:p>
        </p:txBody>
      </p:sp>
      <p:sp>
        <p:nvSpPr>
          <p:cNvPr id="27672" name="Text Box 24"/>
          <p:cNvSpPr txBox="1">
            <a:spLocks noChangeArrowheads="1"/>
          </p:cNvSpPr>
          <p:nvPr/>
        </p:nvSpPr>
        <p:spPr bwMode="auto">
          <a:xfrm>
            <a:off x="8077200" y="6276975"/>
            <a:ext cx="817563" cy="342900"/>
          </a:xfrm>
          <a:prstGeom prst="rect">
            <a:avLst/>
          </a:prstGeom>
          <a:noFill/>
          <a:ln w="6350">
            <a:solidFill>
              <a:srgbClr val="0000FF"/>
            </a:solidFill>
            <a:miter lim="800000"/>
            <a:headEnd/>
            <a:tailEnd/>
          </a:ln>
        </p:spPr>
        <p:txBody>
          <a:bodyPr wrap="none">
            <a:spAutoFit/>
          </a:bodyPr>
          <a:lstStyle/>
          <a:p>
            <a:r>
              <a:rPr lang="fr-CA" sz="1600">
                <a:solidFill>
                  <a:srgbClr val="3333FF"/>
                </a:solidFill>
              </a:rPr>
              <a:t>Fig. 3.2</a:t>
            </a:r>
            <a:endParaRPr lang="en-US" sz="1600">
              <a:solidFill>
                <a:srgbClr val="3333FF"/>
              </a:solidFill>
            </a:endParaRPr>
          </a:p>
        </p:txBody>
      </p:sp>
      <p:sp>
        <p:nvSpPr>
          <p:cNvPr id="27673" name="AutoShape 26"/>
          <p:cNvSpPr>
            <a:spLocks/>
          </p:cNvSpPr>
          <p:nvPr/>
        </p:nvSpPr>
        <p:spPr bwMode="auto">
          <a:xfrm>
            <a:off x="1479149" y="6183771"/>
            <a:ext cx="84401" cy="350496"/>
          </a:xfrm>
          <a:prstGeom prst="leftBrace">
            <a:avLst>
              <a:gd name="adj1" fmla="val 71365"/>
              <a:gd name="adj2" fmla="val 50000"/>
            </a:avLst>
          </a:prstGeom>
          <a:noFill/>
          <a:ln w="19050">
            <a:solidFill>
              <a:srgbClr val="3333FF"/>
            </a:solidFill>
            <a:round/>
            <a:headEnd/>
            <a:tailEnd/>
          </a:ln>
        </p:spPr>
        <p:txBody>
          <a:bodyPr wrap="none" anchor="ctr"/>
          <a:lstStyle/>
          <a:p>
            <a:endParaRPr lang="fr-FR" dirty="0">
              <a:solidFill>
                <a:srgbClr val="3333FF"/>
              </a:solidFill>
            </a:endParaRPr>
          </a:p>
        </p:txBody>
      </p:sp>
      <p:sp>
        <p:nvSpPr>
          <p:cNvPr id="27674" name="Text Box 27"/>
          <p:cNvSpPr txBox="1">
            <a:spLocks noChangeArrowheads="1"/>
          </p:cNvSpPr>
          <p:nvPr/>
        </p:nvSpPr>
        <p:spPr bwMode="auto">
          <a:xfrm>
            <a:off x="154749" y="6086730"/>
            <a:ext cx="1364566" cy="523220"/>
          </a:xfrm>
          <a:prstGeom prst="rect">
            <a:avLst/>
          </a:prstGeom>
          <a:noFill/>
          <a:ln w="9525">
            <a:noFill/>
            <a:miter lim="800000"/>
            <a:headEnd/>
            <a:tailEnd/>
          </a:ln>
        </p:spPr>
        <p:txBody>
          <a:bodyPr wrap="square">
            <a:spAutoFit/>
          </a:bodyPr>
          <a:lstStyle/>
          <a:p>
            <a:r>
              <a:rPr lang="fr-CA" sz="1400" b="1" dirty="0">
                <a:solidFill>
                  <a:srgbClr val="3333FF"/>
                </a:solidFill>
                <a:latin typeface="Arial" charset="0"/>
              </a:rPr>
              <a:t>Éléments du cytosquelette</a:t>
            </a:r>
            <a:endParaRPr lang="en-US" sz="1400" b="1" dirty="0">
              <a:solidFill>
                <a:srgbClr val="3333FF"/>
              </a:solidFill>
              <a:latin typeface="Arial"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8" name="Rectangle 5"/>
          <p:cNvSpPr>
            <a:spLocks noChangeArrowheads="1"/>
          </p:cNvSpPr>
          <p:nvPr/>
        </p:nvSpPr>
        <p:spPr bwMode="auto">
          <a:xfrm>
            <a:off x="244475" y="234084"/>
            <a:ext cx="3413125" cy="395288"/>
          </a:xfrm>
          <a:prstGeom prst="rect">
            <a:avLst/>
          </a:prstGeom>
          <a:noFill/>
          <a:ln w="9525">
            <a:noFill/>
            <a:miter lim="800000"/>
            <a:headEnd/>
            <a:tailEnd/>
          </a:ln>
        </p:spPr>
        <p:txBody>
          <a:bodyPr/>
          <a:lstStyle/>
          <a:p>
            <a:pPr eaLnBrk="1" hangingPunct="1">
              <a:buClr>
                <a:srgbClr val="0989C9"/>
              </a:buClr>
              <a:buSzPct val="60000"/>
              <a:buFont typeface="Wingdings" pitchFamily="2" charset="2"/>
              <a:buNone/>
              <a:defRPr/>
            </a:pPr>
            <a:r>
              <a:rPr lang="fr-CA" sz="2000" b="1" u="sng" dirty="0">
                <a:solidFill>
                  <a:srgbClr val="3333FF"/>
                </a:solidFill>
                <a:latin typeface="+mj-lt"/>
              </a:rPr>
              <a:t>LE CYTOSQUELETTE</a:t>
            </a:r>
            <a:endParaRPr lang="fr-CA" sz="2000" dirty="0">
              <a:solidFill>
                <a:srgbClr val="3333FF"/>
              </a:solidFill>
              <a:latin typeface="+mj-lt"/>
            </a:endParaRPr>
          </a:p>
        </p:txBody>
      </p:sp>
      <p:pic>
        <p:nvPicPr>
          <p:cNvPr id="3" name="Picture 2" descr="A screenshot of a social media post&#10;&#10;Description automatically generated">
            <a:extLst>
              <a:ext uri="{FF2B5EF4-FFF2-40B4-BE49-F238E27FC236}">
                <a16:creationId xmlns:a16="http://schemas.microsoft.com/office/drawing/2014/main" id="{B5F3DCCC-ED39-4B60-B977-49333E3B1546}"/>
              </a:ext>
            </a:extLst>
          </p:cNvPr>
          <p:cNvPicPr>
            <a:picLocks noChangeAspect="1"/>
          </p:cNvPicPr>
          <p:nvPr/>
        </p:nvPicPr>
        <p:blipFill rotWithShape="1">
          <a:blip r:embed="rId3">
            <a:extLst>
              <a:ext uri="{28A0092B-C50C-407E-A947-70E740481C1C}">
                <a14:useLocalDpi xmlns:a14="http://schemas.microsoft.com/office/drawing/2010/main" val="0"/>
              </a:ext>
            </a:extLst>
          </a:blip>
          <a:srcRect b="4018"/>
          <a:stretch/>
        </p:blipFill>
        <p:spPr>
          <a:xfrm>
            <a:off x="405316" y="783146"/>
            <a:ext cx="8333367" cy="5591388"/>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Picture 2" descr="03-25MotorCyto_LE.jpg"/>
          <p:cNvPicPr>
            <a:picLocks noGrp="1" noChangeAspect="1" noChangeArrowheads="1"/>
          </p:cNvPicPr>
          <p:nvPr>
            <p:ph/>
          </p:nvPr>
        </p:nvPicPr>
        <p:blipFill>
          <a:blip r:embed="rId3" cstate="print"/>
          <a:srcRect b="7986"/>
          <a:stretch>
            <a:fillRect/>
          </a:stretch>
        </p:blipFill>
        <p:spPr>
          <a:xfrm>
            <a:off x="319088" y="2528888"/>
            <a:ext cx="8564562" cy="3160712"/>
          </a:xfrm>
          <a:noFill/>
        </p:spPr>
      </p:pic>
      <p:sp>
        <p:nvSpPr>
          <p:cNvPr id="29699" name="Text Box 3"/>
          <p:cNvSpPr txBox="1">
            <a:spLocks noChangeArrowheads="1"/>
          </p:cNvSpPr>
          <p:nvPr/>
        </p:nvSpPr>
        <p:spPr bwMode="auto">
          <a:xfrm>
            <a:off x="300038" y="333375"/>
            <a:ext cx="4103687" cy="457200"/>
          </a:xfrm>
          <a:prstGeom prst="rect">
            <a:avLst/>
          </a:prstGeom>
          <a:noFill/>
          <a:ln w="9525">
            <a:noFill/>
            <a:miter lim="800000"/>
            <a:headEnd/>
            <a:tailEnd/>
          </a:ln>
        </p:spPr>
        <p:txBody>
          <a:bodyPr>
            <a:spAutoFit/>
          </a:bodyPr>
          <a:lstStyle/>
          <a:p>
            <a:pPr marL="279400" indent="-279400">
              <a:buSzPct val="70000"/>
              <a:buFont typeface="Wingdings 2" pitchFamily="18" charset="2"/>
              <a:buChar char=""/>
            </a:pPr>
            <a:r>
              <a:rPr lang="fr-CA" sz="2400" b="1" i="1">
                <a:sym typeface="Wingdings 2" pitchFamily="18" charset="2"/>
              </a:rPr>
              <a:t>Microtubules</a:t>
            </a:r>
            <a:endParaRPr lang="en-US">
              <a:sym typeface="Wingdings 2" pitchFamily="18" charset="2"/>
            </a:endParaRPr>
          </a:p>
        </p:txBody>
      </p:sp>
      <p:sp>
        <p:nvSpPr>
          <p:cNvPr id="29700" name="Text Box 4"/>
          <p:cNvSpPr txBox="1">
            <a:spLocks noChangeArrowheads="1"/>
          </p:cNvSpPr>
          <p:nvPr/>
        </p:nvSpPr>
        <p:spPr bwMode="auto">
          <a:xfrm>
            <a:off x="371475" y="6126163"/>
            <a:ext cx="920445" cy="338554"/>
          </a:xfrm>
          <a:prstGeom prst="rect">
            <a:avLst/>
          </a:prstGeom>
          <a:noFill/>
          <a:ln w="6350">
            <a:solidFill>
              <a:srgbClr val="0000FF"/>
            </a:solidFill>
            <a:miter lim="800000"/>
            <a:headEnd/>
            <a:tailEnd/>
          </a:ln>
        </p:spPr>
        <p:txBody>
          <a:bodyPr wrap="none">
            <a:spAutoFit/>
          </a:bodyPr>
          <a:lstStyle/>
          <a:p>
            <a:r>
              <a:rPr lang="fr-CA" sz="1600" dirty="0">
                <a:solidFill>
                  <a:srgbClr val="3333FF"/>
                </a:solidFill>
              </a:rPr>
              <a:t>Fig. 3.21</a:t>
            </a:r>
            <a:endParaRPr lang="en-US" sz="1600" dirty="0">
              <a:solidFill>
                <a:srgbClr val="3333FF"/>
              </a:solidFill>
            </a:endParaRPr>
          </a:p>
        </p:txBody>
      </p:sp>
      <p:sp>
        <p:nvSpPr>
          <p:cNvPr id="29701" name="Rectangle 5"/>
          <p:cNvSpPr>
            <a:spLocks noChangeArrowheads="1"/>
          </p:cNvSpPr>
          <p:nvPr/>
        </p:nvSpPr>
        <p:spPr bwMode="auto">
          <a:xfrm>
            <a:off x="598488" y="720725"/>
            <a:ext cx="7677150" cy="1465263"/>
          </a:xfrm>
          <a:prstGeom prst="rect">
            <a:avLst/>
          </a:prstGeom>
          <a:noFill/>
          <a:ln w="9525">
            <a:noFill/>
            <a:miter lim="800000"/>
            <a:headEnd/>
            <a:tailEnd/>
          </a:ln>
        </p:spPr>
        <p:txBody>
          <a:bodyPr anchor="ctr">
            <a:spAutoFit/>
          </a:bodyPr>
          <a:lstStyle/>
          <a:p>
            <a:pPr>
              <a:buFont typeface="Symbol" pitchFamily="18" charset="2"/>
              <a:buNone/>
              <a:tabLst>
                <a:tab pos="1143000" algn="l"/>
              </a:tabLst>
            </a:pPr>
            <a:r>
              <a:rPr lang="fr-CA" u="sng"/>
              <a:t>Fonctions</a:t>
            </a:r>
            <a:r>
              <a:rPr lang="fr-CA"/>
              <a:t>:</a:t>
            </a:r>
          </a:p>
          <a:p>
            <a:pPr>
              <a:buFont typeface="Symbol" pitchFamily="18" charset="2"/>
              <a:buChar char=""/>
              <a:tabLst>
                <a:tab pos="1143000" algn="l"/>
              </a:tabLst>
            </a:pPr>
            <a:r>
              <a:rPr lang="fr-CA"/>
              <a:t> Déterminent la forme générale de la cellule.</a:t>
            </a:r>
          </a:p>
          <a:p>
            <a:pPr>
              <a:buFont typeface="Symbol" pitchFamily="18" charset="2"/>
              <a:buChar char=""/>
              <a:tabLst>
                <a:tab pos="1143000" algn="l"/>
              </a:tabLst>
            </a:pPr>
            <a:r>
              <a:rPr lang="fr-CA"/>
              <a:t> Importants pour le déplacement et la distribution des organites (Fig. 3.25a).</a:t>
            </a:r>
          </a:p>
          <a:p>
            <a:pPr>
              <a:buFont typeface="Symbol" pitchFamily="18" charset="2"/>
              <a:buChar char=""/>
              <a:tabLst>
                <a:tab pos="1143000" algn="l"/>
              </a:tabLst>
            </a:pPr>
            <a:r>
              <a:rPr lang="fr-CA"/>
              <a:t> Principaux constituants des </a:t>
            </a:r>
            <a:r>
              <a:rPr lang="fr-CA" i="1"/>
              <a:t>cils</a:t>
            </a:r>
            <a:r>
              <a:rPr lang="fr-CA"/>
              <a:t> et </a:t>
            </a:r>
            <a:r>
              <a:rPr lang="fr-CA" i="1"/>
              <a:t>flagelles.</a:t>
            </a:r>
            <a:endParaRPr lang="fr-CA"/>
          </a:p>
          <a:p>
            <a:pPr>
              <a:buFont typeface="Symbol" pitchFamily="18" charset="2"/>
              <a:buChar char=""/>
              <a:tabLst>
                <a:tab pos="1143000" algn="l"/>
              </a:tabLst>
            </a:pPr>
            <a:r>
              <a:rPr lang="fr-CA"/>
              <a:t> Essentiels lors de la division cellulaire.</a:t>
            </a:r>
          </a:p>
        </p:txBody>
      </p:sp>
      <p:sp>
        <p:nvSpPr>
          <p:cNvPr id="29702" name="Text Box 6"/>
          <p:cNvSpPr txBox="1">
            <a:spLocks noChangeArrowheads="1"/>
          </p:cNvSpPr>
          <p:nvPr/>
        </p:nvSpPr>
        <p:spPr bwMode="auto">
          <a:xfrm>
            <a:off x="1657350" y="2997200"/>
            <a:ext cx="1009650" cy="366713"/>
          </a:xfrm>
          <a:prstGeom prst="rect">
            <a:avLst/>
          </a:prstGeom>
          <a:noFill/>
          <a:ln w="9525">
            <a:noFill/>
            <a:miter lim="800000"/>
            <a:headEnd/>
            <a:tailEnd/>
          </a:ln>
        </p:spPr>
        <p:txBody>
          <a:bodyPr wrap="none">
            <a:spAutoFit/>
          </a:bodyPr>
          <a:lstStyle/>
          <a:p>
            <a:r>
              <a:rPr lang="fr-CA" i="1"/>
              <a:t>Organite</a:t>
            </a:r>
            <a:endParaRPr lang="en-US" i="1"/>
          </a:p>
        </p:txBody>
      </p:sp>
      <p:sp>
        <p:nvSpPr>
          <p:cNvPr id="29703" name="Text Box 7"/>
          <p:cNvSpPr txBox="1">
            <a:spLocks noChangeArrowheads="1"/>
          </p:cNvSpPr>
          <p:nvPr/>
        </p:nvSpPr>
        <p:spPr bwMode="auto">
          <a:xfrm>
            <a:off x="1139825" y="4940300"/>
            <a:ext cx="1314450" cy="366713"/>
          </a:xfrm>
          <a:prstGeom prst="rect">
            <a:avLst/>
          </a:prstGeom>
          <a:noFill/>
          <a:ln w="9525">
            <a:noFill/>
            <a:miter lim="800000"/>
            <a:headEnd/>
            <a:tailEnd/>
          </a:ln>
        </p:spPr>
        <p:txBody>
          <a:bodyPr wrap="none">
            <a:spAutoFit/>
          </a:bodyPr>
          <a:lstStyle/>
          <a:p>
            <a:r>
              <a:rPr lang="fr-CA" i="1"/>
              <a:t>Microtubule</a:t>
            </a:r>
            <a:endParaRPr lang="en-US" i="1"/>
          </a:p>
        </p:txBody>
      </p:sp>
      <p:sp>
        <p:nvSpPr>
          <p:cNvPr id="29704" name="Text Box 8"/>
          <p:cNvSpPr txBox="1">
            <a:spLocks noChangeArrowheads="1"/>
          </p:cNvSpPr>
          <p:nvPr/>
        </p:nvSpPr>
        <p:spPr bwMode="auto">
          <a:xfrm>
            <a:off x="2519363" y="3632200"/>
            <a:ext cx="1660525" cy="361950"/>
          </a:xfrm>
          <a:prstGeom prst="rect">
            <a:avLst/>
          </a:prstGeom>
          <a:noFill/>
          <a:ln w="9525">
            <a:noFill/>
            <a:miter lim="800000"/>
            <a:headEnd/>
            <a:tailEnd/>
          </a:ln>
        </p:spPr>
        <p:txBody>
          <a:bodyPr>
            <a:spAutoFit/>
          </a:bodyPr>
          <a:lstStyle/>
          <a:p>
            <a:pPr>
              <a:lnSpc>
                <a:spcPct val="80000"/>
              </a:lnSpc>
            </a:pPr>
            <a:r>
              <a:rPr lang="fr-CA" sz="1100" b="1">
                <a:latin typeface="Arial" charset="0"/>
              </a:rPr>
              <a:t>Récepteur de la molécule motrice</a:t>
            </a:r>
            <a:endParaRPr lang="en-US" sz="1100" b="1">
              <a:latin typeface="Arial" charset="0"/>
            </a:endParaRPr>
          </a:p>
        </p:txBody>
      </p:sp>
      <p:sp>
        <p:nvSpPr>
          <p:cNvPr id="29705" name="Text Box 9"/>
          <p:cNvSpPr txBox="1">
            <a:spLocks noChangeArrowheads="1"/>
          </p:cNvSpPr>
          <p:nvPr/>
        </p:nvSpPr>
        <p:spPr bwMode="auto">
          <a:xfrm>
            <a:off x="3417888" y="4027488"/>
            <a:ext cx="1473200" cy="361950"/>
          </a:xfrm>
          <a:prstGeom prst="rect">
            <a:avLst/>
          </a:prstGeom>
          <a:noFill/>
          <a:ln w="9525">
            <a:noFill/>
            <a:miter lim="800000"/>
            <a:headEnd/>
            <a:tailEnd/>
          </a:ln>
        </p:spPr>
        <p:txBody>
          <a:bodyPr>
            <a:spAutoFit/>
          </a:bodyPr>
          <a:lstStyle/>
          <a:p>
            <a:pPr>
              <a:lnSpc>
                <a:spcPct val="80000"/>
              </a:lnSpc>
            </a:pPr>
            <a:r>
              <a:rPr lang="fr-CA" sz="1100" b="1">
                <a:latin typeface="Arial" charset="0"/>
              </a:rPr>
              <a:t>Molécule motrice (activée par l’ATP)</a:t>
            </a:r>
            <a:endParaRPr lang="en-US" sz="1100" b="1">
              <a:latin typeface="Arial" charset="0"/>
            </a:endParaRPr>
          </a:p>
        </p:txBody>
      </p:sp>
      <p:sp>
        <p:nvSpPr>
          <p:cNvPr id="29706" name="Text Box 10"/>
          <p:cNvSpPr txBox="1">
            <a:spLocks noChangeArrowheads="1"/>
          </p:cNvSpPr>
          <p:nvPr/>
        </p:nvSpPr>
        <p:spPr bwMode="auto">
          <a:xfrm>
            <a:off x="8166100" y="3938588"/>
            <a:ext cx="977900" cy="631825"/>
          </a:xfrm>
          <a:prstGeom prst="rect">
            <a:avLst/>
          </a:prstGeom>
          <a:noFill/>
          <a:ln w="9525">
            <a:noFill/>
            <a:miter lim="800000"/>
            <a:headEnd/>
            <a:tailEnd/>
          </a:ln>
        </p:spPr>
        <p:txBody>
          <a:bodyPr>
            <a:spAutoFit/>
          </a:bodyPr>
          <a:lstStyle/>
          <a:p>
            <a:pPr>
              <a:lnSpc>
                <a:spcPct val="80000"/>
              </a:lnSpc>
            </a:pPr>
            <a:r>
              <a:rPr lang="fr-CA" sz="1100" b="1">
                <a:latin typeface="Arial" charset="0"/>
              </a:rPr>
              <a:t>Molécule motrice (activée par l’ATP)</a:t>
            </a:r>
            <a:endParaRPr lang="en-US" sz="1100" b="1">
              <a:latin typeface="Arial" charset="0"/>
            </a:endParaRPr>
          </a:p>
        </p:txBody>
      </p:sp>
      <p:sp>
        <p:nvSpPr>
          <p:cNvPr id="29707" name="Text Box 11"/>
          <p:cNvSpPr txBox="1">
            <a:spLocks noChangeArrowheads="1"/>
          </p:cNvSpPr>
          <p:nvPr/>
        </p:nvSpPr>
        <p:spPr bwMode="auto">
          <a:xfrm>
            <a:off x="5230813" y="5000625"/>
            <a:ext cx="3357562" cy="530225"/>
          </a:xfrm>
          <a:prstGeom prst="rect">
            <a:avLst/>
          </a:prstGeom>
          <a:noFill/>
          <a:ln w="9525">
            <a:noFill/>
            <a:miter lim="800000"/>
            <a:headEnd/>
            <a:tailEnd/>
          </a:ln>
        </p:spPr>
        <p:txBody>
          <a:bodyPr>
            <a:spAutoFit/>
          </a:bodyPr>
          <a:lstStyle/>
          <a:p>
            <a:pPr>
              <a:lnSpc>
                <a:spcPct val="80000"/>
              </a:lnSpc>
            </a:pPr>
            <a:r>
              <a:rPr lang="fr-CA" i="1"/>
              <a:t>Élément du cytosquelette (microtubule ou microfilament)</a:t>
            </a:r>
            <a:endParaRPr lang="en-US" i="1"/>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9" name="Picture 9" descr="http://cw2.erpi.com/cw/marieb/userfiles/27_Fig_3_25_p_103.jpg"/>
          <p:cNvPicPr>
            <a:picLocks noChangeAspect="1" noChangeArrowheads="1"/>
          </p:cNvPicPr>
          <p:nvPr/>
        </p:nvPicPr>
        <p:blipFill>
          <a:blip r:embed="rId3" cstate="print"/>
          <a:srcRect t="1890" b="18142"/>
          <a:stretch>
            <a:fillRect/>
          </a:stretch>
        </p:blipFill>
        <p:spPr bwMode="auto">
          <a:xfrm>
            <a:off x="4741696" y="307360"/>
            <a:ext cx="3940112" cy="6550640"/>
          </a:xfrm>
          <a:prstGeom prst="rect">
            <a:avLst/>
          </a:prstGeom>
          <a:noFill/>
        </p:spPr>
      </p:pic>
      <p:sp>
        <p:nvSpPr>
          <p:cNvPr id="30723" name="Text Box 3"/>
          <p:cNvSpPr txBox="1">
            <a:spLocks noChangeArrowheads="1"/>
          </p:cNvSpPr>
          <p:nvPr/>
        </p:nvSpPr>
        <p:spPr bwMode="auto">
          <a:xfrm>
            <a:off x="300038" y="333375"/>
            <a:ext cx="4103687" cy="457200"/>
          </a:xfrm>
          <a:prstGeom prst="rect">
            <a:avLst/>
          </a:prstGeom>
          <a:noFill/>
          <a:ln w="9525">
            <a:noFill/>
            <a:miter lim="800000"/>
            <a:headEnd/>
            <a:tailEnd/>
          </a:ln>
        </p:spPr>
        <p:txBody>
          <a:bodyPr>
            <a:spAutoFit/>
          </a:bodyPr>
          <a:lstStyle/>
          <a:p>
            <a:pPr marL="279400" indent="-279400">
              <a:buSzPct val="70000"/>
              <a:buFont typeface="Wingdings 2" pitchFamily="18" charset="2"/>
              <a:buChar char=""/>
            </a:pPr>
            <a:r>
              <a:rPr lang="fr-CA" sz="2400" b="1" i="1">
                <a:sym typeface="Wingdings 2" pitchFamily="18" charset="2"/>
              </a:rPr>
              <a:t>Centrosome et centrioles</a:t>
            </a:r>
            <a:endParaRPr lang="en-US">
              <a:sym typeface="Wingdings 2" pitchFamily="18" charset="2"/>
            </a:endParaRPr>
          </a:p>
        </p:txBody>
      </p:sp>
      <p:sp>
        <p:nvSpPr>
          <p:cNvPr id="30724" name="Text Box 4"/>
          <p:cNvSpPr txBox="1">
            <a:spLocks noChangeArrowheads="1"/>
          </p:cNvSpPr>
          <p:nvPr/>
        </p:nvSpPr>
        <p:spPr bwMode="auto">
          <a:xfrm>
            <a:off x="3274939" y="6247253"/>
            <a:ext cx="920445" cy="338554"/>
          </a:xfrm>
          <a:prstGeom prst="rect">
            <a:avLst/>
          </a:prstGeom>
          <a:noFill/>
          <a:ln w="6350">
            <a:solidFill>
              <a:srgbClr val="0000FF"/>
            </a:solidFill>
            <a:miter lim="800000"/>
            <a:headEnd/>
            <a:tailEnd/>
          </a:ln>
        </p:spPr>
        <p:txBody>
          <a:bodyPr wrap="none">
            <a:spAutoFit/>
          </a:bodyPr>
          <a:lstStyle/>
          <a:p>
            <a:r>
              <a:rPr lang="fr-CA" sz="1600" dirty="0">
                <a:solidFill>
                  <a:srgbClr val="3333FF"/>
                </a:solidFill>
              </a:rPr>
              <a:t>Fig. 3.22</a:t>
            </a:r>
            <a:endParaRPr lang="en-US" sz="1600" dirty="0">
              <a:solidFill>
                <a:srgbClr val="3333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10" descr="03-27_Cilia_LE.jpg"/>
          <p:cNvPicPr>
            <a:picLocks noGrp="1" noChangeAspect="1" noChangeArrowheads="1"/>
          </p:cNvPicPr>
          <p:nvPr>
            <p:ph/>
          </p:nvPr>
        </p:nvPicPr>
        <p:blipFill>
          <a:blip r:embed="rId3" cstate="print"/>
          <a:srcRect b="4457"/>
          <a:stretch>
            <a:fillRect/>
          </a:stretch>
        </p:blipFill>
        <p:spPr>
          <a:xfrm>
            <a:off x="609600" y="989013"/>
            <a:ext cx="8032750" cy="5514975"/>
          </a:xfrm>
          <a:noFill/>
        </p:spPr>
      </p:pic>
      <p:sp>
        <p:nvSpPr>
          <p:cNvPr id="31747" name="Text Box 3"/>
          <p:cNvSpPr txBox="1">
            <a:spLocks noChangeArrowheads="1"/>
          </p:cNvSpPr>
          <p:nvPr/>
        </p:nvSpPr>
        <p:spPr bwMode="auto">
          <a:xfrm>
            <a:off x="300038" y="333375"/>
            <a:ext cx="1304925" cy="457200"/>
          </a:xfrm>
          <a:prstGeom prst="rect">
            <a:avLst/>
          </a:prstGeom>
          <a:noFill/>
          <a:ln w="9525">
            <a:noFill/>
            <a:miter lim="800000"/>
            <a:headEnd/>
            <a:tailEnd/>
          </a:ln>
        </p:spPr>
        <p:txBody>
          <a:bodyPr>
            <a:spAutoFit/>
          </a:bodyPr>
          <a:lstStyle/>
          <a:p>
            <a:pPr marL="279400" indent="-279400">
              <a:buSzPct val="70000"/>
              <a:buFont typeface="Wingdings 2" pitchFamily="18" charset="2"/>
              <a:buChar char=""/>
            </a:pPr>
            <a:r>
              <a:rPr lang="fr-CA" sz="2400" b="1" i="1">
                <a:sym typeface="Wingdings 2" pitchFamily="18" charset="2"/>
              </a:rPr>
              <a:t>Cils</a:t>
            </a:r>
            <a:endParaRPr lang="en-US">
              <a:sym typeface="Wingdings 2" pitchFamily="18" charset="2"/>
            </a:endParaRPr>
          </a:p>
        </p:txBody>
      </p:sp>
      <p:sp>
        <p:nvSpPr>
          <p:cNvPr id="31748" name="Text Box 4"/>
          <p:cNvSpPr txBox="1">
            <a:spLocks noChangeArrowheads="1"/>
          </p:cNvSpPr>
          <p:nvPr/>
        </p:nvSpPr>
        <p:spPr bwMode="auto">
          <a:xfrm>
            <a:off x="233363" y="6275388"/>
            <a:ext cx="920445" cy="338554"/>
          </a:xfrm>
          <a:prstGeom prst="rect">
            <a:avLst/>
          </a:prstGeom>
          <a:noFill/>
          <a:ln w="6350">
            <a:solidFill>
              <a:srgbClr val="0000FF"/>
            </a:solidFill>
            <a:miter lim="800000"/>
            <a:headEnd/>
            <a:tailEnd/>
          </a:ln>
        </p:spPr>
        <p:txBody>
          <a:bodyPr wrap="none">
            <a:spAutoFit/>
          </a:bodyPr>
          <a:lstStyle/>
          <a:p>
            <a:r>
              <a:rPr lang="fr-CA" sz="1600" dirty="0">
                <a:solidFill>
                  <a:srgbClr val="3333FF"/>
                </a:solidFill>
              </a:rPr>
              <a:t>Fig. 3.23</a:t>
            </a:r>
            <a:endParaRPr lang="en-US" sz="1600" dirty="0">
              <a:solidFill>
                <a:srgbClr val="3333FF"/>
              </a:solidFill>
            </a:endParaRPr>
          </a:p>
        </p:txBody>
      </p:sp>
      <p:sp>
        <p:nvSpPr>
          <p:cNvPr id="31749" name="Text Box 12"/>
          <p:cNvSpPr txBox="1">
            <a:spLocks noChangeArrowheads="1"/>
          </p:cNvSpPr>
          <p:nvPr/>
        </p:nvSpPr>
        <p:spPr bwMode="auto">
          <a:xfrm>
            <a:off x="485775" y="1689100"/>
            <a:ext cx="874713" cy="384175"/>
          </a:xfrm>
          <a:prstGeom prst="rect">
            <a:avLst/>
          </a:prstGeom>
          <a:noFill/>
          <a:ln w="9525">
            <a:noFill/>
            <a:miter lim="800000"/>
            <a:headEnd/>
            <a:tailEnd/>
          </a:ln>
        </p:spPr>
        <p:txBody>
          <a:bodyPr>
            <a:spAutoFit/>
          </a:bodyPr>
          <a:lstStyle/>
          <a:p>
            <a:pPr>
              <a:lnSpc>
                <a:spcPct val="80000"/>
              </a:lnSpc>
            </a:pPr>
            <a:r>
              <a:rPr lang="fr-CA" sz="1200" b="1">
                <a:latin typeface="Arial" charset="0"/>
              </a:rPr>
              <a:t>Bras de dynéine</a:t>
            </a:r>
            <a:endParaRPr lang="en-US" sz="1200" b="1">
              <a:latin typeface="Arial" charset="0"/>
            </a:endParaRPr>
          </a:p>
        </p:txBody>
      </p:sp>
      <p:sp>
        <p:nvSpPr>
          <p:cNvPr id="31750" name="Text Box 13"/>
          <p:cNvSpPr txBox="1">
            <a:spLocks noChangeArrowheads="1"/>
          </p:cNvSpPr>
          <p:nvPr/>
        </p:nvSpPr>
        <p:spPr bwMode="auto">
          <a:xfrm>
            <a:off x="2616200" y="1433513"/>
            <a:ext cx="1284288" cy="384175"/>
          </a:xfrm>
          <a:prstGeom prst="rect">
            <a:avLst/>
          </a:prstGeom>
          <a:noFill/>
          <a:ln w="9525">
            <a:noFill/>
            <a:miter lim="800000"/>
            <a:headEnd/>
            <a:tailEnd/>
          </a:ln>
        </p:spPr>
        <p:txBody>
          <a:bodyPr>
            <a:spAutoFit/>
          </a:bodyPr>
          <a:lstStyle/>
          <a:p>
            <a:pPr>
              <a:lnSpc>
                <a:spcPct val="80000"/>
              </a:lnSpc>
            </a:pPr>
            <a:r>
              <a:rPr lang="fr-CA" sz="1200" b="1">
                <a:latin typeface="Arial" charset="0"/>
              </a:rPr>
              <a:t>Microtubules périphériques</a:t>
            </a:r>
            <a:endParaRPr lang="en-US" sz="1200" b="1">
              <a:latin typeface="Arial" charset="0"/>
            </a:endParaRPr>
          </a:p>
        </p:txBody>
      </p:sp>
      <p:sp>
        <p:nvSpPr>
          <p:cNvPr id="31751" name="Text Box 14"/>
          <p:cNvSpPr txBox="1">
            <a:spLocks noChangeArrowheads="1"/>
          </p:cNvSpPr>
          <p:nvPr/>
        </p:nvSpPr>
        <p:spPr bwMode="auto">
          <a:xfrm>
            <a:off x="303213" y="3116263"/>
            <a:ext cx="1284287" cy="384175"/>
          </a:xfrm>
          <a:prstGeom prst="rect">
            <a:avLst/>
          </a:prstGeom>
          <a:noFill/>
          <a:ln w="9525">
            <a:noFill/>
            <a:miter lim="800000"/>
            <a:headEnd/>
            <a:tailEnd/>
          </a:ln>
        </p:spPr>
        <p:txBody>
          <a:bodyPr>
            <a:spAutoFit/>
          </a:bodyPr>
          <a:lstStyle/>
          <a:p>
            <a:pPr>
              <a:lnSpc>
                <a:spcPct val="80000"/>
              </a:lnSpc>
            </a:pPr>
            <a:r>
              <a:rPr lang="fr-CA" sz="1200" b="1">
                <a:latin typeface="Arial" charset="0"/>
              </a:rPr>
              <a:t>Microtubules centraux</a:t>
            </a:r>
            <a:endParaRPr lang="en-US" sz="1200" b="1">
              <a:latin typeface="Arial" charset="0"/>
            </a:endParaRPr>
          </a:p>
        </p:txBody>
      </p:sp>
      <p:sp>
        <p:nvSpPr>
          <p:cNvPr id="31752" name="Text Box 15"/>
          <p:cNvSpPr txBox="1">
            <a:spLocks noChangeArrowheads="1"/>
          </p:cNvSpPr>
          <p:nvPr/>
        </p:nvSpPr>
        <p:spPr bwMode="auto">
          <a:xfrm>
            <a:off x="382588" y="3752850"/>
            <a:ext cx="1284287" cy="384175"/>
          </a:xfrm>
          <a:prstGeom prst="rect">
            <a:avLst/>
          </a:prstGeom>
          <a:noFill/>
          <a:ln w="9525">
            <a:noFill/>
            <a:miter lim="800000"/>
            <a:headEnd/>
            <a:tailEnd/>
          </a:ln>
        </p:spPr>
        <p:txBody>
          <a:bodyPr>
            <a:spAutoFit/>
          </a:bodyPr>
          <a:lstStyle/>
          <a:p>
            <a:pPr>
              <a:lnSpc>
                <a:spcPct val="80000"/>
              </a:lnSpc>
            </a:pPr>
            <a:r>
              <a:rPr lang="fr-CA" sz="1200" b="1">
                <a:latin typeface="Arial" charset="0"/>
              </a:rPr>
              <a:t>Microtubules centraux</a:t>
            </a:r>
            <a:endParaRPr lang="en-US" sz="1200" b="1">
              <a:latin typeface="Arial" charset="0"/>
            </a:endParaRPr>
          </a:p>
        </p:txBody>
      </p:sp>
      <p:sp>
        <p:nvSpPr>
          <p:cNvPr id="31753" name="Text Box 16"/>
          <p:cNvSpPr txBox="1">
            <a:spLocks noChangeArrowheads="1"/>
          </p:cNvSpPr>
          <p:nvPr/>
        </p:nvSpPr>
        <p:spPr bwMode="auto">
          <a:xfrm>
            <a:off x="268288" y="4256088"/>
            <a:ext cx="1284287" cy="384175"/>
          </a:xfrm>
          <a:prstGeom prst="rect">
            <a:avLst/>
          </a:prstGeom>
          <a:noFill/>
          <a:ln w="9525">
            <a:noFill/>
            <a:miter lim="800000"/>
            <a:headEnd/>
            <a:tailEnd/>
          </a:ln>
        </p:spPr>
        <p:txBody>
          <a:bodyPr>
            <a:spAutoFit/>
          </a:bodyPr>
          <a:lstStyle/>
          <a:p>
            <a:pPr>
              <a:lnSpc>
                <a:spcPct val="80000"/>
              </a:lnSpc>
            </a:pPr>
            <a:r>
              <a:rPr lang="fr-CA" sz="1200" b="1">
                <a:latin typeface="Arial" charset="0"/>
              </a:rPr>
              <a:t>Microtubules périphériques</a:t>
            </a:r>
            <a:endParaRPr lang="en-US" sz="1200" b="1">
              <a:latin typeface="Arial" charset="0"/>
            </a:endParaRPr>
          </a:p>
        </p:txBody>
      </p:sp>
      <p:sp>
        <p:nvSpPr>
          <p:cNvPr id="31754" name="Text Box 17"/>
          <p:cNvSpPr txBox="1">
            <a:spLocks noChangeArrowheads="1"/>
          </p:cNvSpPr>
          <p:nvPr/>
        </p:nvSpPr>
        <p:spPr bwMode="auto">
          <a:xfrm>
            <a:off x="3582988" y="5168900"/>
            <a:ext cx="1284287" cy="530225"/>
          </a:xfrm>
          <a:prstGeom prst="rect">
            <a:avLst/>
          </a:prstGeom>
          <a:noFill/>
          <a:ln w="9525">
            <a:noFill/>
            <a:miter lim="800000"/>
            <a:headEnd/>
            <a:tailEnd/>
          </a:ln>
        </p:spPr>
        <p:txBody>
          <a:bodyPr>
            <a:spAutoFit/>
          </a:bodyPr>
          <a:lstStyle/>
          <a:p>
            <a:pPr>
              <a:lnSpc>
                <a:spcPct val="80000"/>
              </a:lnSpc>
            </a:pPr>
            <a:r>
              <a:rPr lang="fr-CA" sz="1200" b="1">
                <a:latin typeface="Arial" charset="0"/>
              </a:rPr>
              <a:t>Corpuscule basal (centriole)</a:t>
            </a:r>
            <a:endParaRPr lang="en-US" sz="1200" b="1">
              <a:latin typeface="Arial" charset="0"/>
            </a:endParaRPr>
          </a:p>
        </p:txBody>
      </p:sp>
      <p:sp>
        <p:nvSpPr>
          <p:cNvPr id="31755" name="Text Box 18"/>
          <p:cNvSpPr txBox="1">
            <a:spLocks noChangeArrowheads="1"/>
          </p:cNvSpPr>
          <p:nvPr/>
        </p:nvSpPr>
        <p:spPr bwMode="auto">
          <a:xfrm>
            <a:off x="2789238" y="2182813"/>
            <a:ext cx="1787525" cy="238125"/>
          </a:xfrm>
          <a:prstGeom prst="rect">
            <a:avLst/>
          </a:prstGeom>
          <a:noFill/>
          <a:ln w="9525">
            <a:noFill/>
            <a:miter lim="800000"/>
            <a:headEnd/>
            <a:tailEnd/>
          </a:ln>
        </p:spPr>
        <p:txBody>
          <a:bodyPr>
            <a:spAutoFit/>
          </a:bodyPr>
          <a:lstStyle/>
          <a:p>
            <a:pPr>
              <a:lnSpc>
                <a:spcPct val="80000"/>
              </a:lnSpc>
            </a:pPr>
            <a:r>
              <a:rPr lang="fr-CA" sz="1200" b="1">
                <a:latin typeface="Arial" charset="0"/>
              </a:rPr>
              <a:t>Membrane plasmique</a:t>
            </a:r>
            <a:endParaRPr lang="en-US" sz="1200" b="1">
              <a:latin typeface="Arial" charset="0"/>
            </a:endParaRPr>
          </a:p>
        </p:txBody>
      </p:sp>
      <p:sp>
        <p:nvSpPr>
          <p:cNvPr id="31756" name="Text Box 19"/>
          <p:cNvSpPr txBox="1">
            <a:spLocks noChangeArrowheads="1"/>
          </p:cNvSpPr>
          <p:nvPr/>
        </p:nvSpPr>
        <p:spPr bwMode="auto">
          <a:xfrm>
            <a:off x="347663" y="4891088"/>
            <a:ext cx="1058862" cy="384175"/>
          </a:xfrm>
          <a:prstGeom prst="rect">
            <a:avLst/>
          </a:prstGeom>
          <a:noFill/>
          <a:ln w="9525">
            <a:noFill/>
            <a:miter lim="800000"/>
            <a:headEnd/>
            <a:tailEnd/>
          </a:ln>
        </p:spPr>
        <p:txBody>
          <a:bodyPr>
            <a:spAutoFit/>
          </a:bodyPr>
          <a:lstStyle/>
          <a:p>
            <a:pPr>
              <a:lnSpc>
                <a:spcPct val="80000"/>
              </a:lnSpc>
            </a:pPr>
            <a:r>
              <a:rPr lang="fr-CA" sz="1200" b="1">
                <a:latin typeface="Arial" charset="0"/>
              </a:rPr>
              <a:t>Membrane plasmique</a:t>
            </a:r>
            <a:endParaRPr lang="en-US" sz="1200" b="1">
              <a:latin typeface="Arial" charset="0"/>
            </a:endParaRPr>
          </a:p>
        </p:txBody>
      </p:sp>
      <p:sp>
        <p:nvSpPr>
          <p:cNvPr id="31757" name="Text Box 20"/>
          <p:cNvSpPr txBox="1">
            <a:spLocks noChangeArrowheads="1"/>
          </p:cNvSpPr>
          <p:nvPr/>
        </p:nvSpPr>
        <p:spPr bwMode="auto">
          <a:xfrm>
            <a:off x="3559175" y="2782888"/>
            <a:ext cx="444500" cy="261937"/>
          </a:xfrm>
          <a:prstGeom prst="rect">
            <a:avLst/>
          </a:prstGeom>
          <a:noFill/>
          <a:ln w="9525">
            <a:noFill/>
            <a:miter lim="800000"/>
            <a:headEnd/>
            <a:tailEnd/>
          </a:ln>
        </p:spPr>
        <p:txBody>
          <a:bodyPr>
            <a:spAutoFit/>
          </a:bodyPr>
          <a:lstStyle/>
          <a:p>
            <a:pPr>
              <a:lnSpc>
                <a:spcPct val="80000"/>
              </a:lnSpc>
            </a:pPr>
            <a:r>
              <a:rPr lang="fr-CA" sz="1400" b="1">
                <a:latin typeface="Arial" charset="0"/>
              </a:rPr>
              <a:t>Cil</a:t>
            </a:r>
            <a:endParaRPr lang="en-US" sz="1400" b="1">
              <a:latin typeface="Arial" charset="0"/>
            </a:endParaRPr>
          </a:p>
        </p:txBody>
      </p:sp>
      <p:sp>
        <p:nvSpPr>
          <p:cNvPr id="31758" name="Text Box 21"/>
          <p:cNvSpPr txBox="1">
            <a:spLocks noChangeArrowheads="1"/>
          </p:cNvSpPr>
          <p:nvPr/>
        </p:nvSpPr>
        <p:spPr bwMode="auto">
          <a:xfrm>
            <a:off x="4527550" y="2749550"/>
            <a:ext cx="1895475" cy="436563"/>
          </a:xfrm>
          <a:prstGeom prst="rect">
            <a:avLst/>
          </a:prstGeom>
          <a:solidFill>
            <a:schemeClr val="bg1"/>
          </a:solidFill>
          <a:ln w="9525">
            <a:noFill/>
            <a:miter lim="800000"/>
            <a:headEnd/>
            <a:tailEnd/>
          </a:ln>
        </p:spPr>
        <p:txBody>
          <a:bodyPr>
            <a:spAutoFit/>
          </a:bodyPr>
          <a:lstStyle/>
          <a:p>
            <a:pPr>
              <a:lnSpc>
                <a:spcPct val="80000"/>
              </a:lnSpc>
            </a:pPr>
            <a:r>
              <a:rPr lang="fr-CA" sz="1400" b="1">
                <a:latin typeface="Arial" charset="0"/>
              </a:rPr>
              <a:t>  Battement d’un cil</a:t>
            </a:r>
          </a:p>
          <a:p>
            <a:pPr>
              <a:lnSpc>
                <a:spcPct val="80000"/>
              </a:lnSpc>
            </a:pPr>
            <a:endParaRPr lang="en-US" sz="1400" b="1">
              <a:latin typeface="Arial" charset="0"/>
            </a:endParaRPr>
          </a:p>
        </p:txBody>
      </p:sp>
      <p:sp>
        <p:nvSpPr>
          <p:cNvPr id="31759" name="Text Box 22"/>
          <p:cNvSpPr txBox="1">
            <a:spLocks noChangeArrowheads="1"/>
          </p:cNvSpPr>
          <p:nvPr/>
        </p:nvSpPr>
        <p:spPr bwMode="auto">
          <a:xfrm>
            <a:off x="4567238" y="6242050"/>
            <a:ext cx="3805237" cy="436563"/>
          </a:xfrm>
          <a:prstGeom prst="rect">
            <a:avLst/>
          </a:prstGeom>
          <a:solidFill>
            <a:schemeClr val="bg1"/>
          </a:solidFill>
          <a:ln w="9525">
            <a:noFill/>
            <a:miter lim="800000"/>
            <a:headEnd/>
            <a:tailEnd/>
          </a:ln>
        </p:spPr>
        <p:txBody>
          <a:bodyPr>
            <a:spAutoFit/>
          </a:bodyPr>
          <a:lstStyle/>
          <a:p>
            <a:pPr marL="177800">
              <a:lnSpc>
                <a:spcPct val="80000"/>
              </a:lnSpc>
            </a:pPr>
            <a:r>
              <a:rPr lang="fr-CA" sz="1400" b="1">
                <a:latin typeface="Arial" charset="0"/>
              </a:rPr>
              <a:t>Mouvement du mucus à la surface des cellules ciliées</a:t>
            </a:r>
            <a:endParaRPr lang="en-US" sz="1400" b="1">
              <a:latin typeface="Arial" charset="0"/>
            </a:endParaRPr>
          </a:p>
        </p:txBody>
      </p:sp>
      <p:sp>
        <p:nvSpPr>
          <p:cNvPr id="31760" name="Text Box 23"/>
          <p:cNvSpPr txBox="1">
            <a:spLocks noChangeArrowheads="1"/>
          </p:cNvSpPr>
          <p:nvPr/>
        </p:nvSpPr>
        <p:spPr bwMode="auto">
          <a:xfrm>
            <a:off x="4938713" y="1047750"/>
            <a:ext cx="1152525" cy="238125"/>
          </a:xfrm>
          <a:prstGeom prst="rect">
            <a:avLst/>
          </a:prstGeom>
          <a:noFill/>
          <a:ln w="9525">
            <a:noFill/>
            <a:miter lim="800000"/>
            <a:headEnd/>
            <a:tailEnd/>
          </a:ln>
        </p:spPr>
        <p:txBody>
          <a:bodyPr>
            <a:spAutoFit/>
          </a:bodyPr>
          <a:lstStyle/>
          <a:p>
            <a:pPr algn="ctr">
              <a:lnSpc>
                <a:spcPct val="80000"/>
              </a:lnSpc>
            </a:pPr>
            <a:r>
              <a:rPr lang="fr-CA" sz="1200" b="1">
                <a:latin typeface="Arial" charset="0"/>
              </a:rPr>
              <a:t>Phase active</a:t>
            </a:r>
            <a:endParaRPr lang="en-US" sz="1200" b="1">
              <a:latin typeface="Arial" charset="0"/>
            </a:endParaRPr>
          </a:p>
        </p:txBody>
      </p:sp>
      <p:sp>
        <p:nvSpPr>
          <p:cNvPr id="31761" name="Text Box 24"/>
          <p:cNvSpPr txBox="1">
            <a:spLocks noChangeArrowheads="1"/>
          </p:cNvSpPr>
          <p:nvPr/>
        </p:nvSpPr>
        <p:spPr bwMode="auto">
          <a:xfrm>
            <a:off x="6545263" y="1031875"/>
            <a:ext cx="1825625" cy="238125"/>
          </a:xfrm>
          <a:prstGeom prst="rect">
            <a:avLst/>
          </a:prstGeom>
          <a:noFill/>
          <a:ln w="9525">
            <a:noFill/>
            <a:miter lim="800000"/>
            <a:headEnd/>
            <a:tailEnd/>
          </a:ln>
        </p:spPr>
        <p:txBody>
          <a:bodyPr>
            <a:spAutoFit/>
          </a:bodyPr>
          <a:lstStyle/>
          <a:p>
            <a:pPr algn="ctr">
              <a:lnSpc>
                <a:spcPct val="80000"/>
              </a:lnSpc>
            </a:pPr>
            <a:r>
              <a:rPr lang="fr-CA" sz="1200" b="1">
                <a:latin typeface="Arial" charset="0"/>
              </a:rPr>
              <a:t>Phase de récupération</a:t>
            </a:r>
            <a:endParaRPr lang="en-US" sz="1200" b="1">
              <a:latin typeface="Arial" charset="0"/>
            </a:endParaRPr>
          </a:p>
        </p:txBody>
      </p:sp>
      <p:sp>
        <p:nvSpPr>
          <p:cNvPr id="31762" name="Text Box 25"/>
          <p:cNvSpPr txBox="1">
            <a:spLocks noChangeArrowheads="1"/>
          </p:cNvSpPr>
          <p:nvPr/>
        </p:nvSpPr>
        <p:spPr bwMode="auto">
          <a:xfrm>
            <a:off x="4252913" y="3384550"/>
            <a:ext cx="1768475" cy="238125"/>
          </a:xfrm>
          <a:prstGeom prst="rect">
            <a:avLst/>
          </a:prstGeom>
          <a:noFill/>
          <a:ln w="9525">
            <a:noFill/>
            <a:miter lim="800000"/>
            <a:headEnd/>
            <a:tailEnd/>
          </a:ln>
        </p:spPr>
        <p:txBody>
          <a:bodyPr>
            <a:spAutoFit/>
          </a:bodyPr>
          <a:lstStyle/>
          <a:p>
            <a:pPr>
              <a:lnSpc>
                <a:spcPct val="80000"/>
              </a:lnSpc>
            </a:pPr>
            <a:r>
              <a:rPr lang="fr-CA" sz="1200" b="1">
                <a:latin typeface="Arial" charset="0"/>
              </a:rPr>
              <a:t>Surface de la cellule</a:t>
            </a:r>
            <a:endParaRPr lang="en-US" sz="1200" b="1">
              <a:latin typeface="Arial" charset="0"/>
            </a:endParaRPr>
          </a:p>
        </p:txBody>
      </p:sp>
      <p:sp>
        <p:nvSpPr>
          <p:cNvPr id="31763" name="Text Box 26"/>
          <p:cNvSpPr txBox="1">
            <a:spLocks noChangeArrowheads="1"/>
          </p:cNvSpPr>
          <p:nvPr/>
        </p:nvSpPr>
        <p:spPr bwMode="auto">
          <a:xfrm>
            <a:off x="5187950" y="3573463"/>
            <a:ext cx="1768475" cy="238125"/>
          </a:xfrm>
          <a:prstGeom prst="rect">
            <a:avLst/>
          </a:prstGeom>
          <a:noFill/>
          <a:ln w="9525">
            <a:noFill/>
            <a:miter lim="800000"/>
            <a:headEnd/>
            <a:tailEnd/>
          </a:ln>
        </p:spPr>
        <p:txBody>
          <a:bodyPr>
            <a:spAutoFit/>
          </a:bodyPr>
          <a:lstStyle/>
          <a:p>
            <a:pPr>
              <a:lnSpc>
                <a:spcPct val="80000"/>
              </a:lnSpc>
            </a:pPr>
            <a:r>
              <a:rPr lang="fr-CA" sz="1200" b="1">
                <a:latin typeface="Arial" charset="0"/>
              </a:rPr>
              <a:t>Couche de mucus</a:t>
            </a:r>
            <a:endParaRPr lang="en-US" sz="1200" b="1">
              <a:latin typeface="Arial" charset="0"/>
            </a:endParaRPr>
          </a:p>
        </p:txBody>
      </p:sp>
      <p:sp>
        <p:nvSpPr>
          <p:cNvPr id="31764" name="Text Box 4"/>
          <p:cNvSpPr txBox="1">
            <a:spLocks noChangeArrowheads="1"/>
          </p:cNvSpPr>
          <p:nvPr/>
        </p:nvSpPr>
        <p:spPr bwMode="auto">
          <a:xfrm>
            <a:off x="3590925" y="6278563"/>
            <a:ext cx="920445" cy="338554"/>
          </a:xfrm>
          <a:prstGeom prst="rect">
            <a:avLst/>
          </a:prstGeom>
          <a:noFill/>
          <a:ln w="6350">
            <a:solidFill>
              <a:srgbClr val="0000FF"/>
            </a:solidFill>
            <a:miter lim="800000"/>
            <a:headEnd/>
            <a:tailEnd/>
          </a:ln>
        </p:spPr>
        <p:txBody>
          <a:bodyPr wrap="none">
            <a:spAutoFit/>
          </a:bodyPr>
          <a:lstStyle/>
          <a:p>
            <a:r>
              <a:rPr lang="fr-CA" sz="1600" dirty="0">
                <a:solidFill>
                  <a:srgbClr val="3333FF"/>
                </a:solidFill>
              </a:rPr>
              <a:t>Fig. 3.24</a:t>
            </a:r>
            <a:endParaRPr lang="en-US" sz="1600" dirty="0">
              <a:solidFill>
                <a:srgbClr val="3333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156"/>
          <p:cNvSpPr>
            <a:spLocks noChangeArrowheads="1"/>
          </p:cNvSpPr>
          <p:nvPr/>
        </p:nvSpPr>
        <p:spPr bwMode="auto">
          <a:xfrm>
            <a:off x="428625" y="2697163"/>
            <a:ext cx="1820863" cy="276225"/>
          </a:xfrm>
          <a:prstGeom prst="rect">
            <a:avLst/>
          </a:prstGeom>
          <a:noFill/>
          <a:ln w="9525">
            <a:noFill/>
            <a:miter lim="800000"/>
            <a:headEnd/>
            <a:tailEnd/>
          </a:ln>
        </p:spPr>
        <p:txBody>
          <a:bodyPr wrap="none" lIns="0" tIns="0" rIns="0" bIns="0">
            <a:spAutoFit/>
          </a:bodyPr>
          <a:lstStyle/>
          <a:p>
            <a:pPr eaLnBrk="1" hangingPunct="1"/>
            <a:r>
              <a:rPr lang="en-US" b="1" u="sng">
                <a:solidFill>
                  <a:srgbClr val="3333FF"/>
                </a:solidFill>
                <a:latin typeface="Arial" charset="0"/>
              </a:rPr>
              <a:t>Polysaccharides</a:t>
            </a:r>
          </a:p>
        </p:txBody>
      </p:sp>
      <p:sp>
        <p:nvSpPr>
          <p:cNvPr id="9219" name="Rectangle 155"/>
          <p:cNvSpPr>
            <a:spLocks noChangeArrowheads="1"/>
          </p:cNvSpPr>
          <p:nvPr/>
        </p:nvSpPr>
        <p:spPr bwMode="auto">
          <a:xfrm>
            <a:off x="407988" y="601663"/>
            <a:ext cx="8001000" cy="1905000"/>
          </a:xfrm>
          <a:prstGeom prst="rect">
            <a:avLst/>
          </a:prstGeom>
          <a:solidFill>
            <a:schemeClr val="bg1"/>
          </a:solidFill>
          <a:ln w="38100">
            <a:solidFill>
              <a:srgbClr val="008080"/>
            </a:solidFill>
            <a:miter lim="800000"/>
            <a:headEnd/>
            <a:tailEnd/>
          </a:ln>
        </p:spPr>
        <p:txBody>
          <a:bodyPr wrap="none" anchor="ctr"/>
          <a:lstStyle/>
          <a:p>
            <a:pPr algn="ctr" eaLnBrk="1" hangingPunct="1"/>
            <a:endParaRPr lang="en-CA">
              <a:solidFill>
                <a:schemeClr val="bg1"/>
              </a:solidFill>
              <a:latin typeface="Arial" charset="0"/>
            </a:endParaRPr>
          </a:p>
        </p:txBody>
      </p:sp>
      <p:grpSp>
        <p:nvGrpSpPr>
          <p:cNvPr id="9220" name="Group 183"/>
          <p:cNvGrpSpPr>
            <a:grpSpLocks/>
          </p:cNvGrpSpPr>
          <p:nvPr/>
        </p:nvGrpSpPr>
        <p:grpSpPr bwMode="auto">
          <a:xfrm>
            <a:off x="1449388" y="704850"/>
            <a:ext cx="5283200" cy="1700213"/>
            <a:chOff x="913" y="444"/>
            <a:chExt cx="3328" cy="1071"/>
          </a:xfrm>
        </p:grpSpPr>
        <p:pic>
          <p:nvPicPr>
            <p:cNvPr id="9222" name="Picture 157"/>
            <p:cNvPicPr>
              <a:picLocks noChangeAspect="1" noChangeArrowheads="1"/>
            </p:cNvPicPr>
            <p:nvPr/>
          </p:nvPicPr>
          <p:blipFill>
            <a:blip r:embed="rId3" cstate="print"/>
            <a:srcRect/>
            <a:stretch>
              <a:fillRect/>
            </a:stretch>
          </p:blipFill>
          <p:spPr bwMode="auto">
            <a:xfrm>
              <a:off x="913" y="498"/>
              <a:ext cx="3328" cy="1017"/>
            </a:xfrm>
            <a:prstGeom prst="rect">
              <a:avLst/>
            </a:prstGeom>
            <a:noFill/>
            <a:ln w="9525">
              <a:noFill/>
              <a:miter lim="800000"/>
              <a:headEnd/>
              <a:tailEnd/>
            </a:ln>
          </p:spPr>
        </p:pic>
        <p:sp>
          <p:nvSpPr>
            <p:cNvPr id="9223" name="Rectangle 159"/>
            <p:cNvSpPr>
              <a:spLocks noChangeArrowheads="1"/>
            </p:cNvSpPr>
            <p:nvPr/>
          </p:nvSpPr>
          <p:spPr bwMode="auto">
            <a:xfrm>
              <a:off x="2666" y="1396"/>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9224" name="Rectangle 160"/>
            <p:cNvSpPr>
              <a:spLocks noChangeArrowheads="1"/>
            </p:cNvSpPr>
            <p:nvPr/>
          </p:nvSpPr>
          <p:spPr bwMode="auto">
            <a:xfrm>
              <a:off x="1213" y="1400"/>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9225" name="Rectangle 161"/>
            <p:cNvSpPr>
              <a:spLocks noChangeArrowheads="1"/>
            </p:cNvSpPr>
            <p:nvPr/>
          </p:nvSpPr>
          <p:spPr bwMode="auto">
            <a:xfrm>
              <a:off x="1541" y="1226"/>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9226" name="Rectangle 162"/>
            <p:cNvSpPr>
              <a:spLocks noChangeArrowheads="1"/>
            </p:cNvSpPr>
            <p:nvPr/>
          </p:nvSpPr>
          <p:spPr bwMode="auto">
            <a:xfrm>
              <a:off x="2186" y="1390"/>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9227" name="Rectangle 164"/>
            <p:cNvSpPr>
              <a:spLocks noChangeArrowheads="1"/>
            </p:cNvSpPr>
            <p:nvPr/>
          </p:nvSpPr>
          <p:spPr bwMode="auto">
            <a:xfrm>
              <a:off x="2999" y="1242"/>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9228" name="Rectangle 165"/>
            <p:cNvSpPr>
              <a:spLocks noChangeArrowheads="1"/>
            </p:cNvSpPr>
            <p:nvPr/>
          </p:nvSpPr>
          <p:spPr bwMode="auto">
            <a:xfrm>
              <a:off x="3155" y="1396"/>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9229" name="Rectangle 166"/>
            <p:cNvSpPr>
              <a:spLocks noChangeArrowheads="1"/>
            </p:cNvSpPr>
            <p:nvPr/>
          </p:nvSpPr>
          <p:spPr bwMode="auto">
            <a:xfrm>
              <a:off x="2363" y="1159"/>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endParaRPr lang="en-US" sz="1200" b="1">
                <a:latin typeface="Arial" charset="0"/>
              </a:endParaRPr>
            </a:p>
          </p:txBody>
        </p:sp>
        <p:sp>
          <p:nvSpPr>
            <p:cNvPr id="9230" name="Rectangle 167"/>
            <p:cNvSpPr>
              <a:spLocks noChangeArrowheads="1"/>
            </p:cNvSpPr>
            <p:nvPr/>
          </p:nvSpPr>
          <p:spPr bwMode="auto">
            <a:xfrm rot="830480">
              <a:off x="978" y="571"/>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9231" name="Rectangle 168"/>
            <p:cNvSpPr>
              <a:spLocks noChangeArrowheads="1"/>
            </p:cNvSpPr>
            <p:nvPr/>
          </p:nvSpPr>
          <p:spPr bwMode="auto">
            <a:xfrm rot="1454942">
              <a:off x="1322" y="444"/>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9232" name="Rectangle 169"/>
            <p:cNvSpPr>
              <a:spLocks noChangeArrowheads="1"/>
            </p:cNvSpPr>
            <p:nvPr/>
          </p:nvSpPr>
          <p:spPr bwMode="auto">
            <a:xfrm rot="1454942">
              <a:off x="1475" y="636"/>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9233" name="Rectangle 170"/>
            <p:cNvSpPr>
              <a:spLocks noChangeArrowheads="1"/>
            </p:cNvSpPr>
            <p:nvPr/>
          </p:nvSpPr>
          <p:spPr bwMode="auto">
            <a:xfrm rot="1454942">
              <a:off x="1934" y="789"/>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9234" name="Rectangle 171"/>
            <p:cNvSpPr>
              <a:spLocks noChangeArrowheads="1"/>
            </p:cNvSpPr>
            <p:nvPr/>
          </p:nvSpPr>
          <p:spPr bwMode="auto">
            <a:xfrm rot="2391071">
              <a:off x="2354" y="1034"/>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9235" name="Rectangle 172"/>
            <p:cNvSpPr>
              <a:spLocks noChangeArrowheads="1"/>
            </p:cNvSpPr>
            <p:nvPr/>
          </p:nvSpPr>
          <p:spPr bwMode="auto">
            <a:xfrm rot="2391071">
              <a:off x="1835" y="598"/>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9236" name="Rectangle 173"/>
            <p:cNvSpPr>
              <a:spLocks noChangeArrowheads="1"/>
            </p:cNvSpPr>
            <p:nvPr/>
          </p:nvSpPr>
          <p:spPr bwMode="auto">
            <a:xfrm rot="2391071">
              <a:off x="2290" y="790"/>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9237" name="Rectangle 174"/>
            <p:cNvSpPr>
              <a:spLocks noChangeArrowheads="1"/>
            </p:cNvSpPr>
            <p:nvPr/>
          </p:nvSpPr>
          <p:spPr bwMode="auto">
            <a:xfrm>
              <a:off x="2528" y="1243"/>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9238" name="Rectangle 175"/>
            <p:cNvSpPr>
              <a:spLocks noChangeArrowheads="1"/>
            </p:cNvSpPr>
            <p:nvPr/>
          </p:nvSpPr>
          <p:spPr bwMode="auto">
            <a:xfrm>
              <a:off x="2021" y="1241"/>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9239" name="Rectangle 176"/>
            <p:cNvSpPr>
              <a:spLocks noChangeArrowheads="1"/>
            </p:cNvSpPr>
            <p:nvPr/>
          </p:nvSpPr>
          <p:spPr bwMode="auto">
            <a:xfrm>
              <a:off x="1702" y="1396"/>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grpSp>
      <p:sp>
        <p:nvSpPr>
          <p:cNvPr id="9221" name="Rectangle 184"/>
          <p:cNvSpPr>
            <a:spLocks noChangeArrowheads="1"/>
          </p:cNvSpPr>
          <p:nvPr/>
        </p:nvSpPr>
        <p:spPr bwMode="auto">
          <a:xfrm>
            <a:off x="7029450" y="1949450"/>
            <a:ext cx="1231900" cy="274638"/>
          </a:xfrm>
          <a:prstGeom prst="rect">
            <a:avLst/>
          </a:prstGeom>
          <a:noFill/>
          <a:ln w="9525">
            <a:noFill/>
            <a:miter lim="800000"/>
            <a:headEnd/>
            <a:tailEnd/>
          </a:ln>
        </p:spPr>
        <p:txBody>
          <a:bodyPr wrap="none" lIns="0" tIns="0" rIns="0" bIns="0">
            <a:spAutoFit/>
          </a:bodyPr>
          <a:lstStyle/>
          <a:p>
            <a:pPr eaLnBrk="1" hangingPunct="1"/>
            <a:r>
              <a:rPr lang="en-US" b="1">
                <a:solidFill>
                  <a:srgbClr val="3333FF"/>
                </a:solidFill>
                <a:latin typeface="Arial" charset="0"/>
              </a:rPr>
              <a:t>Glycogène </a:t>
            </a:r>
          </a:p>
        </p:txBody>
      </p:sp>
      <p:sp>
        <p:nvSpPr>
          <p:cNvPr id="25" name="Text Box 180"/>
          <p:cNvSpPr txBox="1">
            <a:spLocks noChangeArrowheads="1"/>
          </p:cNvSpPr>
          <p:nvPr/>
        </p:nvSpPr>
        <p:spPr bwMode="auto">
          <a:xfrm>
            <a:off x="7397173" y="2580575"/>
            <a:ext cx="1011815" cy="338554"/>
          </a:xfrm>
          <a:prstGeom prst="rect">
            <a:avLst/>
          </a:prstGeom>
          <a:noFill/>
          <a:ln w="6350">
            <a:solidFill>
              <a:srgbClr val="0000FF"/>
            </a:solidFill>
            <a:miter lim="800000"/>
            <a:headEnd/>
            <a:tailEnd/>
          </a:ln>
        </p:spPr>
        <p:txBody>
          <a:bodyPr wrap="none">
            <a:spAutoFit/>
          </a:bodyPr>
          <a:lstStyle/>
          <a:p>
            <a:r>
              <a:rPr lang="fr-CA" sz="1600" dirty="0">
                <a:solidFill>
                  <a:srgbClr val="3333FF"/>
                </a:solidFill>
              </a:rPr>
              <a:t>Fig. 2.15c</a:t>
            </a:r>
            <a:endParaRPr lang="en-US" sz="1600" dirty="0">
              <a:solidFill>
                <a:srgbClr val="3333FF"/>
              </a:solidFill>
            </a:endParaRPr>
          </a:p>
        </p:txBody>
      </p:sp>
      <p:sp>
        <p:nvSpPr>
          <p:cNvPr id="26" name="Text Box 31"/>
          <p:cNvSpPr txBox="1">
            <a:spLocks noChangeArrowheads="1"/>
          </p:cNvSpPr>
          <p:nvPr/>
        </p:nvSpPr>
        <p:spPr bwMode="auto">
          <a:xfrm>
            <a:off x="407988" y="4845634"/>
            <a:ext cx="7666565" cy="1596109"/>
          </a:xfrm>
          <a:prstGeom prst="rect">
            <a:avLst/>
          </a:prstGeom>
          <a:noFill/>
          <a:ln w="9525">
            <a:solidFill>
              <a:srgbClr val="FF0000"/>
            </a:solidFill>
            <a:miter lim="800000"/>
            <a:headEnd/>
            <a:tailEnd/>
          </a:ln>
        </p:spPr>
        <p:txBody>
          <a:bodyPr wrap="square" tIns="36000" bIns="36000" anchor="ctr" anchorCtr="0">
            <a:noAutofit/>
          </a:bodyPr>
          <a:lstStyle/>
          <a:p>
            <a:pPr marL="355600" indent="-355600" eaLnBrk="1" hangingPunct="1">
              <a:spcBef>
                <a:spcPts val="0"/>
              </a:spcBef>
              <a:buAutoNum type="arabicParenR"/>
            </a:pPr>
            <a:r>
              <a:rPr lang="fr-FR" dirty="0">
                <a:solidFill>
                  <a:srgbClr val="FF0000"/>
                </a:solidFill>
                <a:latin typeface="Calibri" panose="020F0502020204030204" pitchFamily="34" charset="0"/>
                <a:cs typeface="Arial" charset="0"/>
              </a:rPr>
              <a:t>Qu’est-ce qu’un isomère?</a:t>
            </a:r>
          </a:p>
          <a:p>
            <a:pPr marL="355600" indent="-355600" eaLnBrk="1" hangingPunct="1">
              <a:spcBef>
                <a:spcPts val="0"/>
              </a:spcBef>
              <a:buAutoNum type="arabicParenR"/>
            </a:pPr>
            <a:r>
              <a:rPr lang="fr-FR" dirty="0">
                <a:solidFill>
                  <a:srgbClr val="FF0000"/>
                </a:solidFill>
                <a:latin typeface="Calibri" panose="020F0502020204030204" pitchFamily="34" charset="0"/>
                <a:cs typeface="Arial" charset="0"/>
              </a:rPr>
              <a:t>Est-ce que le fructose et le galactose sont des isomères du glucose?</a:t>
            </a:r>
          </a:p>
          <a:p>
            <a:pPr marL="355600" indent="-355600" eaLnBrk="1" hangingPunct="1">
              <a:spcBef>
                <a:spcPts val="0"/>
              </a:spcBef>
              <a:buAutoNum type="arabicParenR"/>
            </a:pPr>
            <a:r>
              <a:rPr lang="fr-FR" dirty="0">
                <a:solidFill>
                  <a:srgbClr val="FF0000"/>
                </a:solidFill>
                <a:latin typeface="Calibri" panose="020F0502020204030204" pitchFamily="34" charset="0"/>
                <a:cs typeface="Arial" charset="0"/>
              </a:rPr>
              <a:t>Est-ce que le désoxyribose est un isomère du ribose?</a:t>
            </a:r>
          </a:p>
          <a:p>
            <a:pPr marL="355600" indent="-355600" eaLnBrk="1" hangingPunct="1">
              <a:spcBef>
                <a:spcPts val="600"/>
              </a:spcBef>
              <a:buAutoNum type="arabicParenR"/>
            </a:pPr>
            <a:r>
              <a:rPr lang="fr-FR" dirty="0">
                <a:solidFill>
                  <a:srgbClr val="FF0000"/>
                </a:solidFill>
                <a:latin typeface="Calibri" panose="020F0502020204030204" pitchFamily="34" charset="0"/>
                <a:cs typeface="Arial" charset="0"/>
              </a:rPr>
              <a:t>Qu’est-ce qu’un polymère?</a:t>
            </a:r>
          </a:p>
          <a:p>
            <a:pPr marL="355600" indent="-355600" eaLnBrk="1" hangingPunct="1">
              <a:spcBef>
                <a:spcPts val="0"/>
              </a:spcBef>
              <a:buAutoNum type="arabicParenR"/>
            </a:pPr>
            <a:r>
              <a:rPr lang="fr-FR" dirty="0">
                <a:solidFill>
                  <a:srgbClr val="FF0000"/>
                </a:solidFill>
                <a:latin typeface="Calibri" panose="020F0502020204030204" pitchFamily="34" charset="0"/>
                <a:cs typeface="Arial" charset="0"/>
              </a:rPr>
              <a:t>Combien de glucoses dans une molécule de glycogène?</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10" descr="03-01CellDivers_UN.jpg"/>
          <p:cNvPicPr>
            <a:picLocks noGrp="1" noChangeAspect="1" noChangeArrowheads="1"/>
          </p:cNvPicPr>
          <p:nvPr>
            <p:ph sz="half" idx="4294967295"/>
          </p:nvPr>
        </p:nvPicPr>
        <p:blipFill>
          <a:blip r:embed="rId3" cstate="print"/>
          <a:srcRect l="44067" t="76865" b="7117"/>
          <a:stretch>
            <a:fillRect/>
          </a:stretch>
        </p:blipFill>
        <p:spPr>
          <a:xfrm rot="10800000">
            <a:off x="752475" y="874716"/>
            <a:ext cx="7143750" cy="1544637"/>
          </a:xfrm>
          <a:noFill/>
        </p:spPr>
      </p:pic>
      <p:sp>
        <p:nvSpPr>
          <p:cNvPr id="32771" name="Text Box 3"/>
          <p:cNvSpPr txBox="1">
            <a:spLocks noChangeArrowheads="1"/>
          </p:cNvSpPr>
          <p:nvPr/>
        </p:nvSpPr>
        <p:spPr bwMode="auto">
          <a:xfrm>
            <a:off x="247650" y="2208216"/>
            <a:ext cx="1797050" cy="457200"/>
          </a:xfrm>
          <a:prstGeom prst="rect">
            <a:avLst/>
          </a:prstGeom>
          <a:noFill/>
          <a:ln w="9525">
            <a:noFill/>
            <a:miter lim="800000"/>
            <a:headEnd/>
            <a:tailEnd/>
          </a:ln>
        </p:spPr>
        <p:txBody>
          <a:bodyPr>
            <a:spAutoFit/>
          </a:bodyPr>
          <a:lstStyle/>
          <a:p>
            <a:pPr marL="279400" indent="-279400">
              <a:buSzPct val="70000"/>
              <a:buFont typeface="Wingdings 2" pitchFamily="18" charset="2"/>
              <a:buChar char=""/>
            </a:pPr>
            <a:r>
              <a:rPr lang="fr-CA" sz="2400" b="1" i="1">
                <a:sym typeface="Wingdings 2" pitchFamily="18" charset="2"/>
              </a:rPr>
              <a:t>Flagelle</a:t>
            </a:r>
            <a:endParaRPr lang="en-US">
              <a:sym typeface="Wingdings 2" pitchFamily="18" charset="2"/>
            </a:endParaRPr>
          </a:p>
        </p:txBody>
      </p:sp>
      <p:sp>
        <p:nvSpPr>
          <p:cNvPr id="32772" name="Text Box 4"/>
          <p:cNvSpPr txBox="1">
            <a:spLocks noChangeArrowheads="1"/>
          </p:cNvSpPr>
          <p:nvPr/>
        </p:nvSpPr>
        <p:spPr bwMode="auto">
          <a:xfrm>
            <a:off x="8023225" y="2270128"/>
            <a:ext cx="817563" cy="342900"/>
          </a:xfrm>
          <a:prstGeom prst="rect">
            <a:avLst/>
          </a:prstGeom>
          <a:noFill/>
          <a:ln w="6350">
            <a:solidFill>
              <a:srgbClr val="0000FF"/>
            </a:solidFill>
            <a:miter lim="800000"/>
            <a:headEnd/>
            <a:tailEnd/>
          </a:ln>
        </p:spPr>
        <p:txBody>
          <a:bodyPr wrap="none">
            <a:spAutoFit/>
          </a:bodyPr>
          <a:lstStyle/>
          <a:p>
            <a:r>
              <a:rPr lang="fr-CA" sz="1600">
                <a:solidFill>
                  <a:srgbClr val="3333FF"/>
                </a:solidFill>
              </a:rPr>
              <a:t>Fig. 3.1</a:t>
            </a:r>
            <a:endParaRPr lang="en-US" sz="1600">
              <a:solidFill>
                <a:srgbClr val="3333FF"/>
              </a:solidFill>
            </a:endParaRPr>
          </a:p>
        </p:txBody>
      </p:sp>
      <p:sp>
        <p:nvSpPr>
          <p:cNvPr id="32773" name="Text Box 19"/>
          <p:cNvSpPr txBox="1">
            <a:spLocks noChangeArrowheads="1"/>
          </p:cNvSpPr>
          <p:nvPr/>
        </p:nvSpPr>
        <p:spPr bwMode="auto">
          <a:xfrm>
            <a:off x="6072848" y="858886"/>
            <a:ext cx="2019300" cy="368300"/>
          </a:xfrm>
          <a:prstGeom prst="rect">
            <a:avLst/>
          </a:prstGeom>
          <a:solidFill>
            <a:schemeClr val="bg1"/>
          </a:solidFill>
          <a:ln w="9525">
            <a:noFill/>
            <a:miter lim="800000"/>
            <a:headEnd/>
            <a:tailEnd/>
          </a:ln>
        </p:spPr>
        <p:txBody>
          <a:bodyPr wrap="none">
            <a:spAutoFit/>
          </a:bodyPr>
          <a:lstStyle/>
          <a:p>
            <a:pPr marL="177800"/>
            <a:r>
              <a:rPr lang="fr-CA" b="1" dirty="0">
                <a:latin typeface="Arial" charset="0"/>
              </a:rPr>
              <a:t>Spermatozoïde</a:t>
            </a:r>
            <a:endParaRPr lang="en-US" b="1" dirty="0">
              <a:latin typeface="Arial" charset="0"/>
              <a:cs typeface="Arial" charset="0"/>
            </a:endParaRPr>
          </a:p>
        </p:txBody>
      </p:sp>
      <p:sp>
        <p:nvSpPr>
          <p:cNvPr id="32774" name="AutoShape 21"/>
          <p:cNvSpPr>
            <a:spLocks/>
          </p:cNvSpPr>
          <p:nvPr/>
        </p:nvSpPr>
        <p:spPr bwMode="auto">
          <a:xfrm rot="5400000">
            <a:off x="2890838" y="-468310"/>
            <a:ext cx="223837" cy="3154363"/>
          </a:xfrm>
          <a:prstGeom prst="leftBrace">
            <a:avLst>
              <a:gd name="adj1" fmla="val 117435"/>
              <a:gd name="adj2" fmla="val 50032"/>
            </a:avLst>
          </a:prstGeom>
          <a:noFill/>
          <a:ln w="9525">
            <a:solidFill>
              <a:schemeClr val="tx1"/>
            </a:solidFill>
            <a:round/>
            <a:headEnd/>
            <a:tailEnd/>
          </a:ln>
        </p:spPr>
        <p:txBody>
          <a:bodyPr wrap="none" anchor="ctr"/>
          <a:lstStyle/>
          <a:p>
            <a:endParaRPr lang="fr-FR"/>
          </a:p>
        </p:txBody>
      </p:sp>
      <p:sp>
        <p:nvSpPr>
          <p:cNvPr id="32775" name="Text Box 22"/>
          <p:cNvSpPr txBox="1">
            <a:spLocks noChangeArrowheads="1"/>
          </p:cNvSpPr>
          <p:nvPr/>
        </p:nvSpPr>
        <p:spPr bwMode="auto">
          <a:xfrm>
            <a:off x="2576513" y="608015"/>
            <a:ext cx="769937" cy="366713"/>
          </a:xfrm>
          <a:prstGeom prst="rect">
            <a:avLst/>
          </a:prstGeom>
          <a:noFill/>
          <a:ln w="9525">
            <a:noFill/>
            <a:miter lim="800000"/>
            <a:headEnd/>
            <a:tailEnd/>
          </a:ln>
        </p:spPr>
        <p:txBody>
          <a:bodyPr wrap="none">
            <a:spAutoFit/>
          </a:bodyPr>
          <a:lstStyle/>
          <a:p>
            <a:r>
              <a:rPr lang="fr-CA" dirty="0"/>
              <a:t>50 </a:t>
            </a:r>
            <a:r>
              <a:rPr lang="el-GR" dirty="0">
                <a:cs typeface="Times New Roman" pitchFamily="18" charset="0"/>
              </a:rPr>
              <a:t>μ</a:t>
            </a:r>
            <a:r>
              <a:rPr lang="fr-CA" dirty="0"/>
              <a:t>m</a:t>
            </a:r>
            <a:endParaRPr lang="en-US" dirty="0"/>
          </a:p>
        </p:txBody>
      </p:sp>
      <p:pic>
        <p:nvPicPr>
          <p:cNvPr id="32776" name="Picture 2"/>
          <p:cNvPicPr>
            <a:picLocks noGrp="1" noChangeAspect="1" noChangeArrowheads="1"/>
          </p:cNvPicPr>
          <p:nvPr>
            <p:ph/>
          </p:nvPr>
        </p:nvPicPr>
        <p:blipFill>
          <a:blip r:embed="rId4" cstate="print"/>
          <a:srcRect b="6104"/>
          <a:stretch>
            <a:fillRect/>
          </a:stretch>
        </p:blipFill>
        <p:spPr>
          <a:xfrm>
            <a:off x="2587625" y="3104432"/>
            <a:ext cx="5238750" cy="3060700"/>
          </a:xfrm>
          <a:noFill/>
        </p:spPr>
      </p:pic>
      <p:sp>
        <p:nvSpPr>
          <p:cNvPr id="32777" name="Text Box 4"/>
          <p:cNvSpPr txBox="1">
            <a:spLocks noChangeArrowheads="1"/>
          </p:cNvSpPr>
          <p:nvPr/>
        </p:nvSpPr>
        <p:spPr bwMode="auto">
          <a:xfrm>
            <a:off x="7935913" y="6025432"/>
            <a:ext cx="920445" cy="338554"/>
          </a:xfrm>
          <a:prstGeom prst="rect">
            <a:avLst/>
          </a:prstGeom>
          <a:noFill/>
          <a:ln w="6350">
            <a:solidFill>
              <a:srgbClr val="0000FF"/>
            </a:solidFill>
            <a:miter lim="800000"/>
            <a:headEnd/>
            <a:tailEnd/>
          </a:ln>
        </p:spPr>
        <p:txBody>
          <a:bodyPr wrap="none">
            <a:spAutoFit/>
          </a:bodyPr>
          <a:lstStyle/>
          <a:p>
            <a:r>
              <a:rPr lang="fr-CA" sz="1600" dirty="0">
                <a:solidFill>
                  <a:srgbClr val="3333FF"/>
                </a:solidFill>
              </a:rPr>
              <a:t>Fig. 3.25</a:t>
            </a:r>
            <a:endParaRPr lang="en-US" sz="1600" dirty="0">
              <a:solidFill>
                <a:srgbClr val="3333FF"/>
              </a:solidFill>
            </a:endParaRPr>
          </a:p>
        </p:txBody>
      </p:sp>
      <p:sp>
        <p:nvSpPr>
          <p:cNvPr id="32778" name="Text Box 3"/>
          <p:cNvSpPr txBox="1">
            <a:spLocks noChangeArrowheads="1"/>
          </p:cNvSpPr>
          <p:nvPr/>
        </p:nvSpPr>
        <p:spPr bwMode="auto">
          <a:xfrm>
            <a:off x="255588" y="5949232"/>
            <a:ext cx="2628900" cy="460375"/>
          </a:xfrm>
          <a:prstGeom prst="rect">
            <a:avLst/>
          </a:prstGeom>
          <a:noFill/>
          <a:ln w="9525">
            <a:noFill/>
            <a:miter lim="800000"/>
            <a:headEnd/>
            <a:tailEnd/>
          </a:ln>
        </p:spPr>
        <p:txBody>
          <a:bodyPr>
            <a:spAutoFit/>
          </a:bodyPr>
          <a:lstStyle/>
          <a:p>
            <a:pPr marL="279400" indent="-279400">
              <a:buSzPct val="70000"/>
              <a:buFont typeface="Arial" charset="0"/>
              <a:buChar char="●"/>
            </a:pPr>
            <a:r>
              <a:rPr lang="fr-CA" sz="2400" b="1" i="1">
                <a:sym typeface="Wingdings 2" pitchFamily="18" charset="2"/>
              </a:rPr>
              <a:t>Microvillosités</a:t>
            </a:r>
            <a:endParaRPr lang="en-US">
              <a:sym typeface="Wingdings 2" pitchFamily="18" charset="2"/>
            </a:endParaRPr>
          </a:p>
        </p:txBody>
      </p:sp>
      <p:sp>
        <p:nvSpPr>
          <p:cNvPr id="32779" name="Text Box 13"/>
          <p:cNvSpPr txBox="1">
            <a:spLocks noChangeArrowheads="1"/>
          </p:cNvSpPr>
          <p:nvPr/>
        </p:nvSpPr>
        <p:spPr bwMode="auto">
          <a:xfrm>
            <a:off x="7218363" y="3963269"/>
            <a:ext cx="1493837" cy="265113"/>
          </a:xfrm>
          <a:prstGeom prst="rect">
            <a:avLst/>
          </a:prstGeom>
          <a:noFill/>
          <a:ln w="9525">
            <a:noFill/>
            <a:miter lim="800000"/>
            <a:headEnd/>
            <a:tailEnd/>
          </a:ln>
        </p:spPr>
        <p:txBody>
          <a:bodyPr>
            <a:spAutoFit/>
          </a:bodyPr>
          <a:lstStyle/>
          <a:p>
            <a:pPr>
              <a:lnSpc>
                <a:spcPct val="80000"/>
              </a:lnSpc>
            </a:pPr>
            <a:r>
              <a:rPr lang="fr-CA" sz="1400" b="1">
                <a:latin typeface="Arial" charset="0"/>
              </a:rPr>
              <a:t>Microvillosité</a:t>
            </a:r>
            <a:endParaRPr lang="en-US" sz="1400" b="1">
              <a:latin typeface="Arial" charset="0"/>
            </a:endParaRPr>
          </a:p>
        </p:txBody>
      </p:sp>
      <p:cxnSp>
        <p:nvCxnSpPr>
          <p:cNvPr id="32780" name="Straight Arrow Connector 12"/>
          <p:cNvCxnSpPr>
            <a:cxnSpLocks noChangeShapeType="1"/>
          </p:cNvCxnSpPr>
          <p:nvPr/>
        </p:nvCxnSpPr>
        <p:spPr bwMode="auto">
          <a:xfrm rot="10800000">
            <a:off x="5865813" y="4098207"/>
            <a:ext cx="1322387" cy="0"/>
          </a:xfrm>
          <a:prstGeom prst="straightConnector1">
            <a:avLst/>
          </a:prstGeom>
          <a:noFill/>
          <a:ln w="19050" algn="ctr">
            <a:solidFill>
              <a:schemeClr val="tx1"/>
            </a:solidFill>
            <a:round/>
            <a:headEnd/>
            <a:tailEnd type="oval" w="med" len="med"/>
          </a:ln>
        </p:spPr>
      </p:cxnSp>
      <p:sp>
        <p:nvSpPr>
          <p:cNvPr id="32781" name="Text Box 13"/>
          <p:cNvSpPr txBox="1">
            <a:spLocks noChangeArrowheads="1"/>
          </p:cNvSpPr>
          <p:nvPr/>
        </p:nvSpPr>
        <p:spPr bwMode="auto">
          <a:xfrm>
            <a:off x="7273925" y="4941169"/>
            <a:ext cx="1082675" cy="436563"/>
          </a:xfrm>
          <a:prstGeom prst="rect">
            <a:avLst/>
          </a:prstGeom>
          <a:noFill/>
          <a:ln w="9525">
            <a:noFill/>
            <a:miter lim="800000"/>
            <a:headEnd/>
            <a:tailEnd/>
          </a:ln>
        </p:spPr>
        <p:txBody>
          <a:bodyPr>
            <a:spAutoFit/>
          </a:bodyPr>
          <a:lstStyle/>
          <a:p>
            <a:pPr>
              <a:lnSpc>
                <a:spcPct val="80000"/>
              </a:lnSpc>
            </a:pPr>
            <a:r>
              <a:rPr lang="fr-CA" sz="1400" b="1">
                <a:latin typeface="Arial" charset="0"/>
              </a:rPr>
              <a:t>Filament d’actine</a:t>
            </a:r>
            <a:endParaRPr lang="en-US" sz="1400" b="1">
              <a:latin typeface="Arial" charset="0"/>
            </a:endParaRPr>
          </a:p>
        </p:txBody>
      </p:sp>
      <p:cxnSp>
        <p:nvCxnSpPr>
          <p:cNvPr id="32782" name="Straight Arrow Connector 14"/>
          <p:cNvCxnSpPr>
            <a:cxnSpLocks noChangeShapeType="1"/>
          </p:cNvCxnSpPr>
          <p:nvPr/>
        </p:nvCxnSpPr>
        <p:spPr bwMode="auto">
          <a:xfrm rot="10800000">
            <a:off x="5946775" y="5145957"/>
            <a:ext cx="1219200" cy="0"/>
          </a:xfrm>
          <a:prstGeom prst="straightConnector1">
            <a:avLst/>
          </a:prstGeom>
          <a:noFill/>
          <a:ln w="19050" algn="ctr">
            <a:solidFill>
              <a:schemeClr val="tx1"/>
            </a:solidFill>
            <a:round/>
            <a:headEnd/>
            <a:tailEnd type="oval" w="med" len="med"/>
          </a:ln>
        </p:spPr>
      </p:cxnSp>
      <p:sp>
        <p:nvSpPr>
          <p:cNvPr id="32783" name="Rectangle 14"/>
          <p:cNvSpPr>
            <a:spLocks noChangeArrowheads="1"/>
          </p:cNvSpPr>
          <p:nvPr/>
        </p:nvSpPr>
        <p:spPr bwMode="auto">
          <a:xfrm>
            <a:off x="246063" y="381003"/>
            <a:ext cx="8667750" cy="2289175"/>
          </a:xfrm>
          <a:prstGeom prst="rect">
            <a:avLst/>
          </a:prstGeom>
          <a:noFill/>
          <a:ln w="9525" algn="ctr">
            <a:solidFill>
              <a:srgbClr val="3333FF"/>
            </a:solidFill>
            <a:round/>
            <a:headEnd/>
            <a:tailEnd/>
          </a:ln>
        </p:spPr>
        <p:txBody>
          <a:bodyPr/>
          <a:lstStyle/>
          <a:p>
            <a:endParaRPr lang="fr-FR"/>
          </a:p>
        </p:txBody>
      </p:sp>
      <p:sp>
        <p:nvSpPr>
          <p:cNvPr id="32784" name="Rectangle 15"/>
          <p:cNvSpPr>
            <a:spLocks noChangeArrowheads="1"/>
          </p:cNvSpPr>
          <p:nvPr/>
        </p:nvSpPr>
        <p:spPr bwMode="auto">
          <a:xfrm>
            <a:off x="249238" y="2904407"/>
            <a:ext cx="8667750" cy="3505200"/>
          </a:xfrm>
          <a:prstGeom prst="rect">
            <a:avLst/>
          </a:prstGeom>
          <a:noFill/>
          <a:ln w="9525" algn="ctr">
            <a:solidFill>
              <a:srgbClr val="3333FF"/>
            </a:solidFill>
            <a:round/>
            <a:headEnd/>
            <a:tailEnd/>
          </a:ln>
        </p:spPr>
        <p:txBody>
          <a:bodyPr/>
          <a:lstStyle/>
          <a:p>
            <a:endParaRPr lang="fr-FR"/>
          </a:p>
        </p:txBody>
      </p:sp>
      <p:sp>
        <p:nvSpPr>
          <p:cNvPr id="17" name="AutoShape 21"/>
          <p:cNvSpPr>
            <a:spLocks/>
          </p:cNvSpPr>
          <p:nvPr/>
        </p:nvSpPr>
        <p:spPr bwMode="auto">
          <a:xfrm>
            <a:off x="2543110" y="3312191"/>
            <a:ext cx="89362" cy="325539"/>
          </a:xfrm>
          <a:prstGeom prst="leftBrace">
            <a:avLst>
              <a:gd name="adj1" fmla="val 22030"/>
              <a:gd name="adj2" fmla="val 48908"/>
            </a:avLst>
          </a:prstGeom>
          <a:noFill/>
          <a:ln w="9525">
            <a:solidFill>
              <a:schemeClr val="tx1"/>
            </a:solidFill>
            <a:round/>
            <a:headEnd/>
            <a:tailEnd/>
          </a:ln>
        </p:spPr>
        <p:txBody>
          <a:bodyPr wrap="none" anchor="ctr"/>
          <a:lstStyle/>
          <a:p>
            <a:endParaRPr lang="fr-FR"/>
          </a:p>
        </p:txBody>
      </p:sp>
      <p:sp>
        <p:nvSpPr>
          <p:cNvPr id="18" name="Text Box 22"/>
          <p:cNvSpPr txBox="1">
            <a:spLocks noChangeArrowheads="1"/>
          </p:cNvSpPr>
          <p:nvPr/>
        </p:nvSpPr>
        <p:spPr bwMode="auto">
          <a:xfrm>
            <a:off x="1760377" y="3271017"/>
            <a:ext cx="853119" cy="369332"/>
          </a:xfrm>
          <a:prstGeom prst="rect">
            <a:avLst/>
          </a:prstGeom>
          <a:noFill/>
          <a:ln w="9525">
            <a:noFill/>
            <a:miter lim="800000"/>
            <a:headEnd/>
            <a:tailEnd/>
          </a:ln>
        </p:spPr>
        <p:txBody>
          <a:bodyPr wrap="none">
            <a:spAutoFit/>
          </a:bodyPr>
          <a:lstStyle/>
          <a:p>
            <a:r>
              <a:rPr lang="fr-CA" dirty="0"/>
              <a:t>1-2 </a:t>
            </a:r>
            <a:r>
              <a:rPr lang="el-GR" dirty="0">
                <a:cs typeface="Times New Roman" pitchFamily="18" charset="0"/>
              </a:rPr>
              <a:t>μ</a:t>
            </a:r>
            <a:r>
              <a:rPr lang="fr-CA" dirty="0"/>
              <a:t>m</a:t>
            </a:r>
            <a:endParaRPr 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4" name="Picture 17" descr="03-28_Nucleus_LE.jpg"/>
          <p:cNvPicPr>
            <a:picLocks noGrp="1" noChangeAspect="1" noChangeArrowheads="1"/>
          </p:cNvPicPr>
          <p:nvPr>
            <p:ph/>
          </p:nvPr>
        </p:nvPicPr>
        <p:blipFill>
          <a:blip r:embed="rId3" cstate="print"/>
          <a:srcRect b="34169"/>
          <a:stretch>
            <a:fillRect/>
          </a:stretch>
        </p:blipFill>
        <p:spPr>
          <a:xfrm>
            <a:off x="1209675" y="555625"/>
            <a:ext cx="7467600" cy="6219825"/>
          </a:xfrm>
          <a:noFill/>
        </p:spPr>
      </p:pic>
      <p:sp>
        <p:nvSpPr>
          <p:cNvPr id="33795" name="Text Box 5"/>
          <p:cNvSpPr txBox="1">
            <a:spLocks noChangeArrowheads="1"/>
          </p:cNvSpPr>
          <p:nvPr/>
        </p:nvSpPr>
        <p:spPr bwMode="auto">
          <a:xfrm>
            <a:off x="369888" y="6219825"/>
            <a:ext cx="920445" cy="338554"/>
          </a:xfrm>
          <a:prstGeom prst="rect">
            <a:avLst/>
          </a:prstGeom>
          <a:noFill/>
          <a:ln w="6350">
            <a:solidFill>
              <a:srgbClr val="0000FF"/>
            </a:solidFill>
            <a:miter lim="800000"/>
            <a:headEnd/>
            <a:tailEnd/>
          </a:ln>
        </p:spPr>
        <p:txBody>
          <a:bodyPr wrap="none">
            <a:spAutoFit/>
          </a:bodyPr>
          <a:lstStyle/>
          <a:p>
            <a:r>
              <a:rPr lang="fr-CA" sz="1600" dirty="0">
                <a:solidFill>
                  <a:srgbClr val="3333FF"/>
                </a:solidFill>
              </a:rPr>
              <a:t>Fig. 3.26</a:t>
            </a:r>
            <a:endParaRPr lang="en-US" sz="1600" dirty="0">
              <a:solidFill>
                <a:srgbClr val="3333FF"/>
              </a:solidFill>
            </a:endParaRPr>
          </a:p>
        </p:txBody>
      </p:sp>
      <p:sp>
        <p:nvSpPr>
          <p:cNvPr id="16388" name="Rectangle 6"/>
          <p:cNvSpPr>
            <a:spLocks noChangeArrowheads="1"/>
          </p:cNvSpPr>
          <p:nvPr/>
        </p:nvSpPr>
        <p:spPr bwMode="auto">
          <a:xfrm>
            <a:off x="217488" y="219075"/>
            <a:ext cx="2832100" cy="501650"/>
          </a:xfrm>
          <a:prstGeom prst="rect">
            <a:avLst/>
          </a:prstGeom>
          <a:noFill/>
          <a:ln w="9525">
            <a:noFill/>
            <a:miter lim="800000"/>
            <a:headEnd/>
            <a:tailEnd/>
          </a:ln>
        </p:spPr>
        <p:txBody>
          <a:bodyPr/>
          <a:lstStyle/>
          <a:p>
            <a:pPr eaLnBrk="1" hangingPunct="1">
              <a:buClr>
                <a:srgbClr val="0989C9"/>
              </a:buClr>
              <a:buSzPct val="60000"/>
              <a:buFont typeface="Wingdings" pitchFamily="2" charset="2"/>
              <a:buNone/>
              <a:defRPr/>
            </a:pPr>
            <a:r>
              <a:rPr lang="fr-CA" sz="2000" b="1" dirty="0">
                <a:solidFill>
                  <a:srgbClr val="3333FF"/>
                </a:solidFill>
                <a:latin typeface="+mj-lt"/>
              </a:rPr>
              <a:t>1.2.4  </a:t>
            </a:r>
            <a:r>
              <a:rPr lang="fr-CA" sz="2000" b="1" u="sng" dirty="0">
                <a:solidFill>
                  <a:srgbClr val="3333FF"/>
                </a:solidFill>
                <a:latin typeface="+mj-lt"/>
              </a:rPr>
              <a:t>LE NOYAU</a:t>
            </a:r>
            <a:endParaRPr lang="fr-CA" sz="2000" dirty="0">
              <a:solidFill>
                <a:srgbClr val="3333FF"/>
              </a:solidFill>
              <a:latin typeface="+mj-lt"/>
            </a:endParaRPr>
          </a:p>
        </p:txBody>
      </p:sp>
      <p:sp>
        <p:nvSpPr>
          <p:cNvPr id="33797" name="Text Box 19"/>
          <p:cNvSpPr txBox="1">
            <a:spLocks noChangeArrowheads="1"/>
          </p:cNvSpPr>
          <p:nvPr/>
        </p:nvSpPr>
        <p:spPr bwMode="auto">
          <a:xfrm>
            <a:off x="1049777" y="2589871"/>
            <a:ext cx="1666875" cy="274638"/>
          </a:xfrm>
          <a:prstGeom prst="rect">
            <a:avLst/>
          </a:prstGeom>
          <a:noFill/>
          <a:ln w="9525">
            <a:noFill/>
            <a:miter lim="800000"/>
            <a:headEnd/>
            <a:tailEnd/>
          </a:ln>
        </p:spPr>
        <p:txBody>
          <a:bodyPr wrap="none">
            <a:spAutoFit/>
          </a:bodyPr>
          <a:lstStyle/>
          <a:p>
            <a:r>
              <a:rPr lang="fr-CA" sz="1200" b="1" dirty="0">
                <a:latin typeface="Arial" charset="0"/>
              </a:rPr>
              <a:t>Enveloppe nucléaire</a:t>
            </a:r>
            <a:endParaRPr lang="en-US" sz="1200" b="1" dirty="0">
              <a:latin typeface="Arial" charset="0"/>
            </a:endParaRPr>
          </a:p>
        </p:txBody>
      </p:sp>
      <p:sp>
        <p:nvSpPr>
          <p:cNvPr id="33798" name="Text Box 20"/>
          <p:cNvSpPr txBox="1">
            <a:spLocks noChangeArrowheads="1"/>
          </p:cNvSpPr>
          <p:nvPr/>
        </p:nvSpPr>
        <p:spPr bwMode="auto">
          <a:xfrm>
            <a:off x="781709" y="2931893"/>
            <a:ext cx="1485900" cy="274638"/>
          </a:xfrm>
          <a:prstGeom prst="rect">
            <a:avLst/>
          </a:prstGeom>
          <a:noFill/>
          <a:ln w="9525">
            <a:noFill/>
            <a:miter lim="800000"/>
            <a:headEnd/>
            <a:tailEnd/>
          </a:ln>
        </p:spPr>
        <p:txBody>
          <a:bodyPr wrap="none">
            <a:spAutoFit/>
          </a:bodyPr>
          <a:lstStyle/>
          <a:p>
            <a:r>
              <a:rPr lang="fr-CA" sz="1200" b="1" dirty="0">
                <a:latin typeface="Arial" charset="0"/>
              </a:rPr>
              <a:t>Hétérochromatine</a:t>
            </a:r>
            <a:endParaRPr lang="en-US" sz="1200" b="1" dirty="0">
              <a:latin typeface="Arial" charset="0"/>
            </a:endParaRPr>
          </a:p>
        </p:txBody>
      </p:sp>
      <p:sp>
        <p:nvSpPr>
          <p:cNvPr id="33799" name="Text Box 21"/>
          <p:cNvSpPr txBox="1">
            <a:spLocks noChangeArrowheads="1"/>
          </p:cNvSpPr>
          <p:nvPr/>
        </p:nvSpPr>
        <p:spPr bwMode="auto">
          <a:xfrm>
            <a:off x="1392238" y="3471863"/>
            <a:ext cx="819150" cy="274637"/>
          </a:xfrm>
          <a:prstGeom prst="rect">
            <a:avLst/>
          </a:prstGeom>
          <a:noFill/>
          <a:ln w="9525">
            <a:noFill/>
            <a:miter lim="800000"/>
            <a:headEnd/>
            <a:tailEnd/>
          </a:ln>
        </p:spPr>
        <p:txBody>
          <a:bodyPr wrap="none">
            <a:spAutoFit/>
          </a:bodyPr>
          <a:lstStyle/>
          <a:p>
            <a:r>
              <a:rPr lang="fr-CA" sz="1200" b="1">
                <a:latin typeface="Arial" charset="0"/>
              </a:rPr>
              <a:t>Nucléole</a:t>
            </a:r>
            <a:endParaRPr lang="en-US" sz="1200" b="1">
              <a:latin typeface="Arial" charset="0"/>
            </a:endParaRPr>
          </a:p>
        </p:txBody>
      </p:sp>
      <p:sp>
        <p:nvSpPr>
          <p:cNvPr id="33800" name="Text Box 22"/>
          <p:cNvSpPr txBox="1">
            <a:spLocks noChangeArrowheads="1"/>
          </p:cNvSpPr>
          <p:nvPr/>
        </p:nvSpPr>
        <p:spPr bwMode="auto">
          <a:xfrm>
            <a:off x="471789" y="3791170"/>
            <a:ext cx="1414170" cy="276999"/>
          </a:xfrm>
          <a:prstGeom prst="rect">
            <a:avLst/>
          </a:prstGeom>
          <a:noFill/>
          <a:ln w="9525">
            <a:noFill/>
            <a:miter lim="800000"/>
            <a:headEnd/>
            <a:tailEnd/>
          </a:ln>
        </p:spPr>
        <p:txBody>
          <a:bodyPr wrap="none">
            <a:spAutoFit/>
          </a:bodyPr>
          <a:lstStyle/>
          <a:p>
            <a:r>
              <a:rPr lang="fr-CA" sz="1200" b="1" dirty="0">
                <a:latin typeface="Arial" charset="0"/>
              </a:rPr>
              <a:t>Pores nucléaires</a:t>
            </a:r>
            <a:endParaRPr lang="en-US" sz="1200" b="1" dirty="0">
              <a:latin typeface="Arial" charset="0"/>
            </a:endParaRPr>
          </a:p>
        </p:txBody>
      </p:sp>
      <p:sp>
        <p:nvSpPr>
          <p:cNvPr id="33801" name="Text Box 23"/>
          <p:cNvSpPr txBox="1">
            <a:spLocks noChangeArrowheads="1"/>
          </p:cNvSpPr>
          <p:nvPr/>
        </p:nvSpPr>
        <p:spPr bwMode="auto">
          <a:xfrm>
            <a:off x="1346200" y="5916613"/>
            <a:ext cx="1263650" cy="384175"/>
          </a:xfrm>
          <a:prstGeom prst="rect">
            <a:avLst/>
          </a:prstGeom>
          <a:noFill/>
          <a:ln w="9525">
            <a:noFill/>
            <a:miter lim="800000"/>
            <a:headEnd/>
            <a:tailEnd/>
          </a:ln>
        </p:spPr>
        <p:txBody>
          <a:bodyPr>
            <a:spAutoFit/>
          </a:bodyPr>
          <a:lstStyle/>
          <a:p>
            <a:pPr>
              <a:lnSpc>
                <a:spcPct val="80000"/>
              </a:lnSpc>
            </a:pPr>
            <a:r>
              <a:rPr lang="fr-CA" sz="1200" b="1">
                <a:latin typeface="Arial" charset="0"/>
              </a:rPr>
              <a:t>Citernes du RE rugueux</a:t>
            </a:r>
            <a:endParaRPr lang="en-US" sz="1200" b="1">
              <a:latin typeface="Arial" charset="0"/>
            </a:endParaRPr>
          </a:p>
        </p:txBody>
      </p:sp>
      <p:sp>
        <p:nvSpPr>
          <p:cNvPr id="33802" name="Text Box 24"/>
          <p:cNvSpPr txBox="1">
            <a:spLocks noChangeArrowheads="1"/>
          </p:cNvSpPr>
          <p:nvPr/>
        </p:nvSpPr>
        <p:spPr bwMode="auto">
          <a:xfrm>
            <a:off x="5059363" y="3098800"/>
            <a:ext cx="733425" cy="274638"/>
          </a:xfrm>
          <a:prstGeom prst="rect">
            <a:avLst/>
          </a:prstGeom>
          <a:noFill/>
          <a:ln w="9525">
            <a:noFill/>
            <a:miter lim="800000"/>
            <a:headEnd/>
            <a:tailEnd/>
          </a:ln>
        </p:spPr>
        <p:txBody>
          <a:bodyPr wrap="none">
            <a:spAutoFit/>
          </a:bodyPr>
          <a:lstStyle/>
          <a:p>
            <a:r>
              <a:rPr lang="fr-CA" sz="1200" b="1">
                <a:latin typeface="Arial" charset="0"/>
              </a:rPr>
              <a:t>NOYAU</a:t>
            </a:r>
            <a:endParaRPr lang="en-US" sz="1200" b="1">
              <a:latin typeface="Arial" charset="0"/>
            </a:endParaRPr>
          </a:p>
        </p:txBody>
      </p:sp>
      <p:sp>
        <p:nvSpPr>
          <p:cNvPr id="33803" name="Text Box 26"/>
          <p:cNvSpPr txBox="1">
            <a:spLocks noChangeArrowheads="1"/>
          </p:cNvSpPr>
          <p:nvPr/>
        </p:nvSpPr>
        <p:spPr bwMode="auto">
          <a:xfrm>
            <a:off x="5899150" y="4813300"/>
            <a:ext cx="1603375" cy="304800"/>
          </a:xfrm>
          <a:prstGeom prst="rect">
            <a:avLst/>
          </a:prstGeom>
          <a:noFill/>
          <a:ln w="9525">
            <a:noFill/>
            <a:miter lim="800000"/>
            <a:headEnd/>
            <a:tailEnd/>
          </a:ln>
        </p:spPr>
        <p:txBody>
          <a:bodyPr wrap="none">
            <a:spAutoFit/>
          </a:bodyPr>
          <a:lstStyle/>
          <a:p>
            <a:r>
              <a:rPr lang="fr-CA" sz="1400" b="1">
                <a:solidFill>
                  <a:srgbClr val="3333FF"/>
                </a:solidFill>
                <a:latin typeface="Arial" charset="0"/>
              </a:rPr>
              <a:t>Pores nucléaires</a:t>
            </a:r>
            <a:endParaRPr lang="en-US" sz="1400" b="1">
              <a:solidFill>
                <a:srgbClr val="3333FF"/>
              </a:solidFill>
              <a:latin typeface="Arial" charset="0"/>
            </a:endParaRPr>
          </a:p>
        </p:txBody>
      </p:sp>
      <p:sp>
        <p:nvSpPr>
          <p:cNvPr id="33804" name="Text Box 27"/>
          <p:cNvSpPr txBox="1">
            <a:spLocks noChangeArrowheads="1"/>
          </p:cNvSpPr>
          <p:nvPr/>
        </p:nvSpPr>
        <p:spPr bwMode="auto">
          <a:xfrm>
            <a:off x="6122988" y="3981450"/>
            <a:ext cx="1738312" cy="639763"/>
          </a:xfrm>
          <a:prstGeom prst="rect">
            <a:avLst/>
          </a:prstGeom>
          <a:noFill/>
          <a:ln w="9525">
            <a:noFill/>
            <a:miter lim="800000"/>
            <a:headEnd/>
            <a:tailEnd/>
          </a:ln>
        </p:spPr>
        <p:txBody>
          <a:bodyPr wrap="none">
            <a:spAutoFit/>
          </a:bodyPr>
          <a:lstStyle/>
          <a:p>
            <a:r>
              <a:rPr lang="fr-CA" sz="1200" b="1">
                <a:latin typeface="Arial" charset="0"/>
              </a:rPr>
              <a:t>A: membrane interne</a:t>
            </a:r>
          </a:p>
          <a:p>
            <a:r>
              <a:rPr lang="fr-CA" sz="1200" b="1">
                <a:latin typeface="Arial" charset="0"/>
              </a:rPr>
              <a:t>B: membrane externe</a:t>
            </a:r>
          </a:p>
          <a:p>
            <a:r>
              <a:rPr lang="fr-CA" sz="1200" b="1">
                <a:latin typeface="Arial" charset="0"/>
              </a:rPr>
              <a:t>NP: pore nucléaire</a:t>
            </a:r>
            <a:endParaRPr lang="en-US" sz="1200" b="1">
              <a:latin typeface="Arial" charset="0"/>
            </a:endParaRPr>
          </a:p>
        </p:txBody>
      </p:sp>
      <p:sp>
        <p:nvSpPr>
          <p:cNvPr id="33805" name="Text Box 28"/>
          <p:cNvSpPr txBox="1">
            <a:spLocks noChangeArrowheads="1"/>
          </p:cNvSpPr>
          <p:nvPr/>
        </p:nvSpPr>
        <p:spPr bwMode="auto">
          <a:xfrm>
            <a:off x="5938838" y="412750"/>
            <a:ext cx="2940050" cy="304800"/>
          </a:xfrm>
          <a:prstGeom prst="rect">
            <a:avLst/>
          </a:prstGeom>
          <a:noFill/>
          <a:ln w="9525">
            <a:noFill/>
            <a:miter lim="800000"/>
            <a:headEnd/>
            <a:tailEnd/>
          </a:ln>
        </p:spPr>
        <p:txBody>
          <a:bodyPr wrap="none">
            <a:spAutoFit/>
          </a:bodyPr>
          <a:lstStyle/>
          <a:p>
            <a:r>
              <a:rPr lang="fr-CA" sz="1400" b="1">
                <a:solidFill>
                  <a:srgbClr val="3333FF"/>
                </a:solidFill>
                <a:latin typeface="Arial" charset="0"/>
              </a:rPr>
              <a:t>Surface de l’enveloppe nucléaire</a:t>
            </a:r>
            <a:endParaRPr lang="en-US" sz="1400" b="1">
              <a:solidFill>
                <a:srgbClr val="3333FF"/>
              </a:solidFill>
              <a:latin typeface="Arial" charset="0"/>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8" name="Rectangle 6"/>
          <p:cNvSpPr>
            <a:spLocks noChangeArrowheads="1"/>
          </p:cNvSpPr>
          <p:nvPr/>
        </p:nvSpPr>
        <p:spPr bwMode="auto">
          <a:xfrm>
            <a:off x="217488" y="219075"/>
            <a:ext cx="3882564" cy="501650"/>
          </a:xfrm>
          <a:prstGeom prst="rect">
            <a:avLst/>
          </a:prstGeom>
          <a:noFill/>
          <a:ln w="9525">
            <a:noFill/>
            <a:miter lim="800000"/>
            <a:headEnd/>
            <a:tailEnd/>
          </a:ln>
        </p:spPr>
        <p:txBody>
          <a:bodyPr/>
          <a:lstStyle/>
          <a:p>
            <a:pPr eaLnBrk="1" hangingPunct="1">
              <a:buClr>
                <a:srgbClr val="0989C9"/>
              </a:buClr>
              <a:buSzPct val="60000"/>
              <a:buFont typeface="Wingdings" pitchFamily="2" charset="2"/>
              <a:buNone/>
              <a:defRPr/>
            </a:pPr>
            <a:r>
              <a:rPr lang="fr-CA" sz="2000" b="1" u="sng" dirty="0">
                <a:solidFill>
                  <a:srgbClr val="3333FF"/>
                </a:solidFill>
                <a:latin typeface="+mj-lt"/>
              </a:rPr>
              <a:t>LE NOYAU </a:t>
            </a:r>
            <a:endParaRPr lang="fr-CA" sz="2000" dirty="0">
              <a:solidFill>
                <a:srgbClr val="3333FF"/>
              </a:solidFill>
              <a:latin typeface="+mj-lt"/>
            </a:endParaRPr>
          </a:p>
        </p:txBody>
      </p:sp>
      <p:sp>
        <p:nvSpPr>
          <p:cNvPr id="3" name="Rectangle 2"/>
          <p:cNvSpPr/>
          <p:nvPr/>
        </p:nvSpPr>
        <p:spPr>
          <a:xfrm>
            <a:off x="310434" y="600550"/>
            <a:ext cx="8745073" cy="4716676"/>
          </a:xfrm>
          <a:prstGeom prst="rect">
            <a:avLst/>
          </a:prstGeom>
        </p:spPr>
        <p:txBody>
          <a:bodyPr wrap="square">
            <a:spAutoFit/>
          </a:bodyPr>
          <a:lstStyle/>
          <a:p>
            <a:r>
              <a:rPr lang="fr-CA" u="sng" dirty="0">
                <a:latin typeface="+mj-lt"/>
              </a:rPr>
              <a:t>Fonctions</a:t>
            </a:r>
            <a:r>
              <a:rPr lang="fr-CA" dirty="0">
                <a:latin typeface="+mj-lt"/>
              </a:rPr>
              <a:t>:</a:t>
            </a:r>
          </a:p>
          <a:p>
            <a:r>
              <a:rPr lang="fr-CA" dirty="0">
                <a:latin typeface="+mj-lt"/>
              </a:rPr>
              <a:t>Centre de régulation de la cellule:</a:t>
            </a:r>
          </a:p>
          <a:p>
            <a:pPr marL="285750" indent="-285750">
              <a:buFont typeface="Arial" panose="020B0604020202020204" pitchFamily="34" charset="0"/>
              <a:buChar char="−"/>
            </a:pPr>
            <a:r>
              <a:rPr lang="fr-CA" dirty="0">
                <a:latin typeface="+mj-lt"/>
              </a:rPr>
              <a:t>Contient les gènes et donne les instructions pour la synthèse des protéines.</a:t>
            </a:r>
          </a:p>
          <a:p>
            <a:pPr marL="285750" indent="-285750">
              <a:buFont typeface="Arial" panose="020B0604020202020204" pitchFamily="34" charset="0"/>
              <a:buChar char="−"/>
            </a:pPr>
            <a:r>
              <a:rPr lang="fr-CA" dirty="0">
                <a:latin typeface="+mj-lt"/>
              </a:rPr>
              <a:t>Assure la duplication de son ADN pour la division cellulaire.</a:t>
            </a:r>
          </a:p>
          <a:p>
            <a:pPr>
              <a:spcBef>
                <a:spcPts val="600"/>
              </a:spcBef>
            </a:pPr>
            <a:r>
              <a:rPr lang="fr-CA" dirty="0">
                <a:latin typeface="+mj-lt"/>
              </a:rPr>
              <a:t>Le noyau est constitué de trois régions distinctes:</a:t>
            </a:r>
          </a:p>
          <a:p>
            <a:pPr marL="354013" indent="-354013">
              <a:spcBef>
                <a:spcPts val="300"/>
              </a:spcBef>
            </a:pPr>
            <a:r>
              <a:rPr lang="fr-CA" b="1" dirty="0">
                <a:latin typeface="+mj-lt"/>
              </a:rPr>
              <a:t>i) </a:t>
            </a:r>
            <a:r>
              <a:rPr lang="fr-CA" dirty="0">
                <a:latin typeface="+mj-lt"/>
              </a:rPr>
              <a:t>	</a:t>
            </a:r>
            <a:r>
              <a:rPr lang="fr-CA" b="1" i="1" dirty="0">
                <a:latin typeface="+mj-lt"/>
              </a:rPr>
              <a:t>Enveloppe nucléaire</a:t>
            </a:r>
            <a:r>
              <a:rPr lang="fr-CA" b="1" dirty="0">
                <a:latin typeface="+mj-lt"/>
              </a:rPr>
              <a:t>:</a:t>
            </a:r>
          </a:p>
          <a:p>
            <a:pPr marL="530225" indent="-176213">
              <a:buFont typeface="Arial" panose="020B0604020202020204" pitchFamily="34" charset="0"/>
              <a:buChar char="−"/>
            </a:pPr>
            <a:r>
              <a:rPr lang="fr-CA" dirty="0">
                <a:latin typeface="+mj-lt"/>
              </a:rPr>
              <a:t>Double membrane, la membrane externe étant continue avec le RE rugueux.</a:t>
            </a:r>
          </a:p>
          <a:p>
            <a:pPr marL="530225" indent="-176213">
              <a:buFont typeface="Arial" panose="020B0604020202020204" pitchFamily="34" charset="0"/>
              <a:buChar char="−"/>
            </a:pPr>
            <a:r>
              <a:rPr lang="fr-CA" dirty="0">
                <a:latin typeface="+mj-lt"/>
              </a:rPr>
              <a:t>Traversée de nombreux et larges canaux appelés </a:t>
            </a:r>
            <a:r>
              <a:rPr lang="fr-CA" b="1" i="1" dirty="0">
                <a:latin typeface="+mj-lt"/>
              </a:rPr>
              <a:t>pores nucléaires </a:t>
            </a:r>
            <a:r>
              <a:rPr lang="fr-CA" dirty="0">
                <a:latin typeface="+mj-lt"/>
              </a:rPr>
              <a:t>qui permettent le mouvement de grosses particules (ex. l’ARN ou les sous-unités ribosomiques) entre le noyau et le cytoplasme.</a:t>
            </a:r>
          </a:p>
          <a:p>
            <a:pPr marL="354013" indent="-354013">
              <a:spcBef>
                <a:spcPts val="300"/>
              </a:spcBef>
            </a:pPr>
            <a:r>
              <a:rPr lang="fr-CA" b="1" dirty="0">
                <a:latin typeface="+mj-lt"/>
              </a:rPr>
              <a:t>ii) 	</a:t>
            </a:r>
            <a:r>
              <a:rPr lang="fr-CA" b="1" i="1" dirty="0">
                <a:latin typeface="+mj-lt"/>
              </a:rPr>
              <a:t>Nucléoles</a:t>
            </a:r>
            <a:r>
              <a:rPr lang="fr-CA" b="1" dirty="0">
                <a:latin typeface="+mj-lt"/>
              </a:rPr>
              <a:t>:</a:t>
            </a:r>
          </a:p>
          <a:p>
            <a:pPr marL="530225" indent="-177800">
              <a:buFont typeface="Arial" panose="020B0604020202020204" pitchFamily="34" charset="0"/>
              <a:buChar char="−"/>
            </a:pPr>
            <a:r>
              <a:rPr lang="fr-CA" dirty="0">
                <a:latin typeface="+mj-lt"/>
              </a:rPr>
              <a:t>Corps sphériques à l’intérieur du noyau (au nombre de 1 ou 2).</a:t>
            </a:r>
          </a:p>
          <a:p>
            <a:pPr marL="530225" indent="-177800">
              <a:buFont typeface="Arial" panose="020B0604020202020204" pitchFamily="34" charset="0"/>
              <a:buChar char="−"/>
            </a:pPr>
            <a:r>
              <a:rPr lang="fr-CA" dirty="0">
                <a:latin typeface="+mj-lt"/>
              </a:rPr>
              <a:t>Sites de fabrication des sous-unités ribosomales.</a:t>
            </a:r>
          </a:p>
          <a:p>
            <a:pPr marL="354013" indent="-354013">
              <a:spcBef>
                <a:spcPts val="300"/>
              </a:spcBef>
            </a:pPr>
            <a:r>
              <a:rPr lang="fr-CA" b="1" dirty="0">
                <a:latin typeface="+mj-lt"/>
              </a:rPr>
              <a:t>iii) </a:t>
            </a:r>
            <a:r>
              <a:rPr lang="fr-CA" dirty="0">
                <a:latin typeface="+mj-lt"/>
              </a:rPr>
              <a:t>	</a:t>
            </a:r>
            <a:r>
              <a:rPr lang="fr-CA" b="1" i="1" dirty="0">
                <a:latin typeface="+mj-lt"/>
              </a:rPr>
              <a:t>Chromatine</a:t>
            </a:r>
            <a:r>
              <a:rPr lang="fr-CA" b="1" dirty="0">
                <a:latin typeface="+mj-lt"/>
              </a:rPr>
              <a:t>:</a:t>
            </a:r>
          </a:p>
          <a:p>
            <a:pPr marL="442913" indent="-177800">
              <a:buFont typeface="Arial" panose="020B0604020202020204" pitchFamily="34" charset="0"/>
              <a:buChar char="−"/>
            </a:pPr>
            <a:r>
              <a:rPr lang="fr-CA" dirty="0">
                <a:latin typeface="+mj-lt"/>
              </a:rPr>
              <a:t>Masse diffuse à l’intérieur du noyau.</a:t>
            </a:r>
          </a:p>
          <a:p>
            <a:pPr marL="442913" indent="-177800">
              <a:buFont typeface="Arial" panose="020B0604020202020204" pitchFamily="34" charset="0"/>
              <a:buChar char="−"/>
            </a:pPr>
            <a:r>
              <a:rPr lang="fr-CA" dirty="0">
                <a:latin typeface="+mj-lt"/>
              </a:rPr>
              <a:t>Constituée d'ADN et d’</a:t>
            </a:r>
            <a:r>
              <a:rPr lang="fr-CA" i="1" dirty="0">
                <a:latin typeface="+mj-lt"/>
              </a:rPr>
              <a:t>histones. </a:t>
            </a:r>
            <a:r>
              <a:rPr lang="fr-CA" dirty="0">
                <a:latin typeface="+mj-lt"/>
              </a:rPr>
              <a:t>(Fig. 3.30, diapo suivante)</a:t>
            </a:r>
          </a:p>
        </p:txBody>
      </p:sp>
      <p:sp>
        <p:nvSpPr>
          <p:cNvPr id="17" name="Text Box 31"/>
          <p:cNvSpPr txBox="1">
            <a:spLocks noChangeArrowheads="1"/>
          </p:cNvSpPr>
          <p:nvPr/>
        </p:nvSpPr>
        <p:spPr bwMode="auto">
          <a:xfrm>
            <a:off x="384333" y="5857839"/>
            <a:ext cx="7641309" cy="662658"/>
          </a:xfrm>
          <a:prstGeom prst="rect">
            <a:avLst/>
          </a:prstGeom>
          <a:noFill/>
          <a:ln w="9525">
            <a:solidFill>
              <a:srgbClr val="FF0000"/>
            </a:solidFill>
            <a:miter lim="800000"/>
            <a:headEnd/>
            <a:tailEnd/>
          </a:ln>
        </p:spPr>
        <p:txBody>
          <a:bodyPr wrap="square" tIns="36000" bIns="36000" anchor="ctr" anchorCtr="0">
            <a:noAutofit/>
          </a:bodyPr>
          <a:lstStyle/>
          <a:p>
            <a:pPr eaLnBrk="1" hangingPunct="1">
              <a:spcBef>
                <a:spcPts val="0"/>
              </a:spcBef>
            </a:pPr>
            <a:r>
              <a:rPr lang="fr-CA" dirty="0">
                <a:solidFill>
                  <a:srgbClr val="FF0000"/>
                </a:solidFill>
                <a:latin typeface="Calibri" panose="020F0502020204030204" pitchFamily="34" charset="0"/>
                <a:cs typeface="Arial" charset="0"/>
              </a:rPr>
              <a:t>Les globules rouges sont des cellules anucléées.</a:t>
            </a:r>
          </a:p>
          <a:p>
            <a:pPr eaLnBrk="1" hangingPunct="1">
              <a:spcBef>
                <a:spcPts val="0"/>
              </a:spcBef>
            </a:pPr>
            <a:r>
              <a:rPr lang="fr-CA" dirty="0">
                <a:solidFill>
                  <a:srgbClr val="FF0000"/>
                </a:solidFill>
                <a:latin typeface="Calibri" panose="020F0502020204030204" pitchFamily="34" charset="0"/>
                <a:cs typeface="Arial" charset="0"/>
              </a:rPr>
              <a:t>Comment </a:t>
            </a:r>
            <a:r>
              <a:rPr lang="fr-CA" dirty="0" err="1">
                <a:solidFill>
                  <a:srgbClr val="FF0000"/>
                </a:solidFill>
                <a:latin typeface="Calibri" panose="020F0502020204030204" pitchFamily="34" charset="0"/>
                <a:cs typeface="Arial" charset="0"/>
              </a:rPr>
              <a:t>font-ils</a:t>
            </a:r>
            <a:r>
              <a:rPr lang="fr-CA" dirty="0">
                <a:solidFill>
                  <a:srgbClr val="FF0000"/>
                </a:solidFill>
                <a:latin typeface="Calibri" panose="020F0502020204030204" pitchFamily="34" charset="0"/>
                <a:cs typeface="Arial" charset="0"/>
              </a:rPr>
              <a:t> pour se reproduire? Pour synthétiser de nouvelles protéines?</a:t>
            </a:r>
            <a:endParaRPr lang="fr-FR" dirty="0">
              <a:solidFill>
                <a:srgbClr val="FF0000"/>
              </a:solidFill>
              <a:latin typeface="Calibri" panose="020F0502020204030204" pitchFamily="34" charset="0"/>
              <a:cs typeface="Arial" charset="0"/>
            </a:endParaRPr>
          </a:p>
        </p:txBody>
      </p:sp>
    </p:spTree>
    <p:extLst>
      <p:ext uri="{BB962C8B-B14F-4D97-AF65-F5344CB8AC3E}">
        <p14:creationId xmlns:p14="http://schemas.microsoft.com/office/powerpoint/2010/main" val="28641714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ext Box 3"/>
          <p:cNvSpPr txBox="1">
            <a:spLocks noChangeArrowheads="1"/>
          </p:cNvSpPr>
          <p:nvPr/>
        </p:nvSpPr>
        <p:spPr bwMode="auto">
          <a:xfrm>
            <a:off x="300038" y="333375"/>
            <a:ext cx="2032000" cy="457200"/>
          </a:xfrm>
          <a:prstGeom prst="rect">
            <a:avLst/>
          </a:prstGeom>
          <a:noFill/>
          <a:ln w="9525">
            <a:noFill/>
            <a:miter lim="800000"/>
            <a:headEnd/>
            <a:tailEnd/>
          </a:ln>
        </p:spPr>
        <p:txBody>
          <a:bodyPr>
            <a:spAutoFit/>
          </a:bodyPr>
          <a:lstStyle/>
          <a:p>
            <a:pPr marL="223838" indent="-223838">
              <a:buSzPct val="70000"/>
              <a:buFont typeface="Wingdings 2" pitchFamily="18" charset="2"/>
              <a:buChar char=""/>
            </a:pPr>
            <a:r>
              <a:rPr lang="fr-CA" sz="2400" b="1" i="1">
                <a:sym typeface="Wingdings 2" pitchFamily="18" charset="2"/>
              </a:rPr>
              <a:t>Chromatine</a:t>
            </a:r>
            <a:endParaRPr lang="en-US">
              <a:sym typeface="Wingdings 2" pitchFamily="18" charset="2"/>
            </a:endParaRPr>
          </a:p>
        </p:txBody>
      </p:sp>
      <p:sp>
        <p:nvSpPr>
          <p:cNvPr id="34819" name="Text Box 4"/>
          <p:cNvSpPr txBox="1">
            <a:spLocks noChangeArrowheads="1"/>
          </p:cNvSpPr>
          <p:nvPr/>
        </p:nvSpPr>
        <p:spPr bwMode="auto">
          <a:xfrm>
            <a:off x="3308057" y="6345727"/>
            <a:ext cx="920445" cy="338554"/>
          </a:xfrm>
          <a:prstGeom prst="rect">
            <a:avLst/>
          </a:prstGeom>
          <a:noFill/>
          <a:ln w="6350">
            <a:solidFill>
              <a:srgbClr val="0000FF"/>
            </a:solidFill>
            <a:miter lim="800000"/>
            <a:headEnd/>
            <a:tailEnd/>
          </a:ln>
        </p:spPr>
        <p:txBody>
          <a:bodyPr wrap="none">
            <a:spAutoFit/>
          </a:bodyPr>
          <a:lstStyle/>
          <a:p>
            <a:r>
              <a:rPr lang="fr-CA" sz="1600" dirty="0">
                <a:solidFill>
                  <a:srgbClr val="3333FF"/>
                </a:solidFill>
              </a:rPr>
              <a:t>Fig. 3.27</a:t>
            </a:r>
            <a:endParaRPr lang="en-US" sz="1600" dirty="0">
              <a:solidFill>
                <a:srgbClr val="3333FF"/>
              </a:solidFill>
            </a:endParaRPr>
          </a:p>
        </p:txBody>
      </p:sp>
      <p:pic>
        <p:nvPicPr>
          <p:cNvPr id="34831" name="Picture 15" descr="http://cw2.erpi.com/cw/marieb/userfiles/32_Fig_3_30_p_108.jpg"/>
          <p:cNvPicPr>
            <a:picLocks noChangeAspect="1" noChangeArrowheads="1"/>
          </p:cNvPicPr>
          <p:nvPr/>
        </p:nvPicPr>
        <p:blipFill>
          <a:blip r:embed="rId3" cstate="print"/>
          <a:srcRect t="1998" r="49512" b="3596"/>
          <a:stretch>
            <a:fillRect/>
          </a:stretch>
        </p:blipFill>
        <p:spPr bwMode="auto">
          <a:xfrm>
            <a:off x="4491943" y="222857"/>
            <a:ext cx="3751006" cy="6635143"/>
          </a:xfrm>
          <a:prstGeom prst="rect">
            <a:avLst/>
          </a:prstGeom>
          <a:noFill/>
        </p:spPr>
      </p:pic>
      <p:sp>
        <p:nvSpPr>
          <p:cNvPr id="3" name="Rectangle 2"/>
          <p:cNvSpPr/>
          <p:nvPr/>
        </p:nvSpPr>
        <p:spPr>
          <a:xfrm>
            <a:off x="505227" y="790575"/>
            <a:ext cx="3986716" cy="3570208"/>
          </a:xfrm>
          <a:prstGeom prst="rect">
            <a:avLst/>
          </a:prstGeom>
        </p:spPr>
        <p:txBody>
          <a:bodyPr wrap="square">
            <a:spAutoFit/>
          </a:bodyPr>
          <a:lstStyle/>
          <a:p>
            <a:pPr lvl="0"/>
            <a:r>
              <a:rPr lang="fr-CA" i="1" dirty="0">
                <a:solidFill>
                  <a:srgbClr val="000000"/>
                </a:solidFill>
                <a:latin typeface="Arial"/>
              </a:rPr>
              <a:t>Constituée </a:t>
            </a:r>
            <a:r>
              <a:rPr lang="fr-CA" dirty="0">
                <a:solidFill>
                  <a:srgbClr val="000000"/>
                </a:solidFill>
                <a:latin typeface="Arial"/>
              </a:rPr>
              <a:t>d'ADN et de protéines appelées </a:t>
            </a:r>
            <a:r>
              <a:rPr lang="fr-CA" i="1" dirty="0">
                <a:solidFill>
                  <a:srgbClr val="000000"/>
                </a:solidFill>
                <a:latin typeface="Arial"/>
              </a:rPr>
              <a:t>histones.</a:t>
            </a:r>
            <a:endParaRPr lang="fr-CA" dirty="0">
              <a:solidFill>
                <a:srgbClr val="000000"/>
              </a:solidFill>
              <a:latin typeface="Arial"/>
            </a:endParaRPr>
          </a:p>
          <a:p>
            <a:pPr marL="265113" lvl="0" indent="-265113">
              <a:spcBef>
                <a:spcPts val="600"/>
              </a:spcBef>
              <a:buFont typeface="Arial" panose="020B0604020202020204" pitchFamily="34" charset="0"/>
              <a:buChar char="•"/>
            </a:pPr>
            <a:r>
              <a:rPr lang="fr-CA" i="1" dirty="0">
                <a:solidFill>
                  <a:srgbClr val="000000"/>
                </a:solidFill>
                <a:latin typeface="Arial"/>
              </a:rPr>
              <a:t>Nucléosome</a:t>
            </a:r>
            <a:r>
              <a:rPr lang="fr-CA" dirty="0">
                <a:solidFill>
                  <a:srgbClr val="000000"/>
                </a:solidFill>
                <a:latin typeface="Arial"/>
              </a:rPr>
              <a:t>: unité fondamentale de la chromatine, composée d’un segment d’ADN enroulé deux fois autour d’un regroupement de huit histones.</a:t>
            </a:r>
          </a:p>
          <a:p>
            <a:pPr marL="265113" lvl="0" indent="-265113">
              <a:spcBef>
                <a:spcPts val="600"/>
              </a:spcBef>
              <a:buFont typeface="Arial" panose="020B0604020202020204" pitchFamily="34" charset="0"/>
              <a:buChar char="•"/>
            </a:pPr>
            <a:r>
              <a:rPr lang="fr-CA" i="1" dirty="0">
                <a:solidFill>
                  <a:srgbClr val="000000"/>
                </a:solidFill>
                <a:latin typeface="Arial"/>
              </a:rPr>
              <a:t>Chromatide</a:t>
            </a:r>
            <a:r>
              <a:rPr lang="fr-CA" dirty="0">
                <a:solidFill>
                  <a:srgbClr val="000000"/>
                </a:solidFill>
                <a:latin typeface="Arial"/>
              </a:rPr>
              <a:t>: forme condensée de chromatine. Les chromatides apparaissent suite à la réplication de l’ADN en vue de la division cellulaire.</a:t>
            </a:r>
          </a:p>
        </p:txBody>
      </p:sp>
    </p:spTree>
    <p:extLst>
      <p:ext uri="{BB962C8B-B14F-4D97-AF65-F5344CB8AC3E}">
        <p14:creationId xmlns:p14="http://schemas.microsoft.com/office/powerpoint/2010/main" val="38878881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8931" name="Text Box 3"/>
          <p:cNvSpPr txBox="1">
            <a:spLocks noChangeArrowheads="1"/>
          </p:cNvSpPr>
          <p:nvPr/>
        </p:nvSpPr>
        <p:spPr bwMode="auto">
          <a:xfrm>
            <a:off x="281352" y="294786"/>
            <a:ext cx="8862647" cy="6401753"/>
          </a:xfrm>
          <a:prstGeom prst="rect">
            <a:avLst/>
          </a:prstGeom>
          <a:noFill/>
          <a:ln w="9525">
            <a:noFill/>
            <a:miter lim="800000"/>
            <a:headEnd/>
            <a:tailEnd/>
          </a:ln>
          <a:effectLst/>
        </p:spPr>
        <p:txBody>
          <a:bodyPr wrap="square">
            <a:spAutoFit/>
          </a:bodyPr>
          <a:lstStyle/>
          <a:p>
            <a:pPr marL="179388" indent="-179388" eaLnBrk="1" hangingPunct="1">
              <a:buSzPct val="85000"/>
              <a:defRPr/>
            </a:pPr>
            <a:r>
              <a:rPr lang="fr-FR" sz="2000" b="1" dirty="0">
                <a:solidFill>
                  <a:srgbClr val="3333FF"/>
                </a:solidFill>
                <a:latin typeface="Arial" charset="0"/>
              </a:rPr>
              <a:t>1.1.3 Monosaccharides</a:t>
            </a:r>
          </a:p>
          <a:p>
            <a:pPr marL="179388" indent="-179388" eaLnBrk="1" hangingPunct="1">
              <a:defRPr/>
            </a:pPr>
            <a:r>
              <a:rPr lang="fr-FR" dirty="0">
                <a:latin typeface="Arial" charset="0"/>
              </a:rPr>
              <a:t>     - Une seule structure cyclique (pentose ou hexose)</a:t>
            </a:r>
          </a:p>
          <a:p>
            <a:pPr marL="179388" indent="-179388" eaLnBrk="1" hangingPunct="1">
              <a:defRPr/>
            </a:pPr>
            <a:r>
              <a:rPr lang="fr-FR" dirty="0">
                <a:latin typeface="Arial" charset="0"/>
              </a:rPr>
              <a:t>     - Ce sont les unités de base des autres glucides</a:t>
            </a:r>
          </a:p>
          <a:p>
            <a:pPr marL="1163638" indent="-1163638" eaLnBrk="1" hangingPunct="1">
              <a:tabLst>
                <a:tab pos="900113" algn="l"/>
              </a:tabLst>
              <a:defRPr/>
            </a:pPr>
            <a:r>
              <a:rPr lang="fr-FR" dirty="0">
                <a:latin typeface="Arial" charset="0"/>
              </a:rPr>
              <a:t>     - Ex. : </a:t>
            </a:r>
            <a:r>
              <a:rPr lang="fr-FR" dirty="0">
                <a:latin typeface="Courier New"/>
                <a:cs typeface="Courier New"/>
              </a:rPr>
              <a:t>- </a:t>
            </a:r>
            <a:r>
              <a:rPr lang="fr-FR" dirty="0">
                <a:latin typeface="Arial" charset="0"/>
              </a:rPr>
              <a:t>Glucose (seul sucre retrouvé dans le plasma sanguin; en tête de liste du “menu” des cellules)</a:t>
            </a:r>
          </a:p>
          <a:p>
            <a:pPr marL="1258888" indent="-1258888" eaLnBrk="1" hangingPunct="1">
              <a:tabLst>
                <a:tab pos="900113" algn="l"/>
              </a:tabLst>
              <a:defRPr/>
            </a:pPr>
            <a:r>
              <a:rPr lang="fr-FR" dirty="0">
                <a:latin typeface="Arial" charset="0"/>
              </a:rPr>
              <a:t>	 </a:t>
            </a:r>
            <a:r>
              <a:rPr lang="fr-FR" dirty="0">
                <a:latin typeface="Courier New"/>
                <a:cs typeface="Courier New"/>
              </a:rPr>
              <a:t>-	</a:t>
            </a:r>
            <a:r>
              <a:rPr lang="fr-FR" dirty="0">
                <a:latin typeface="Arial" charset="0"/>
              </a:rPr>
              <a:t>Désoxyribose (entre dans la composition de l’ADN)</a:t>
            </a:r>
          </a:p>
          <a:p>
            <a:pPr marL="179388" indent="-179388" eaLnBrk="1" hangingPunct="1">
              <a:defRPr/>
            </a:pPr>
            <a:endParaRPr lang="fr-FR" sz="1200" dirty="0">
              <a:latin typeface="Arial" charset="0"/>
            </a:endParaRPr>
          </a:p>
          <a:p>
            <a:pPr marL="179388" indent="-179388" eaLnBrk="1" hangingPunct="1">
              <a:buSzPct val="85000"/>
              <a:defRPr/>
            </a:pPr>
            <a:r>
              <a:rPr lang="fr-FR" sz="2000" b="1" dirty="0">
                <a:solidFill>
                  <a:srgbClr val="3333FF"/>
                </a:solidFill>
                <a:latin typeface="Arial" charset="0"/>
              </a:rPr>
              <a:t>1.1.4 Disaccharides</a:t>
            </a:r>
          </a:p>
          <a:p>
            <a:pPr marL="179388" indent="-179388" eaLnBrk="1" hangingPunct="1">
              <a:defRPr/>
            </a:pPr>
            <a:r>
              <a:rPr lang="fr-FR" dirty="0">
                <a:latin typeface="Arial" charset="0"/>
              </a:rPr>
              <a:t>     - Sucres doubles (Ex. Glucose + fructose </a:t>
            </a:r>
            <a:r>
              <a:rPr lang="fr-FR" dirty="0">
                <a:latin typeface="Arial" charset="0"/>
                <a:cs typeface="Arial" charset="0"/>
              </a:rPr>
              <a:t>→ sucrose)</a:t>
            </a:r>
          </a:p>
          <a:p>
            <a:pPr marL="179388" indent="-179388" eaLnBrk="1" hangingPunct="1">
              <a:defRPr/>
            </a:pPr>
            <a:r>
              <a:rPr lang="fr-FR" dirty="0">
                <a:latin typeface="Arial" charset="0"/>
              </a:rPr>
              <a:t>     - Dans l’alimentation (Ex. sucrose, lactose, maltose)</a:t>
            </a:r>
          </a:p>
          <a:p>
            <a:pPr marL="179388" indent="-179388" eaLnBrk="1" hangingPunct="1">
              <a:defRPr/>
            </a:pPr>
            <a:r>
              <a:rPr lang="fr-FR" dirty="0">
                <a:latin typeface="Arial" charset="0"/>
              </a:rPr>
              <a:t>     - Trop gros pour traverser la membrane cellulaire (doivent être dégradés </a:t>
            </a:r>
          </a:p>
          <a:p>
            <a:pPr marL="179388" indent="-179388" eaLnBrk="1" hangingPunct="1">
              <a:defRPr/>
            </a:pPr>
            <a:r>
              <a:rPr lang="fr-FR" dirty="0">
                <a:latin typeface="Arial" charset="0"/>
              </a:rPr>
              <a:t>       en monosaccharides au cours de la digestion)</a:t>
            </a:r>
          </a:p>
          <a:p>
            <a:pPr marL="179388" indent="-179388" eaLnBrk="1" hangingPunct="1">
              <a:defRPr/>
            </a:pPr>
            <a:endParaRPr lang="fr-FR" sz="1200" dirty="0">
              <a:latin typeface="Arial" charset="0"/>
            </a:endParaRPr>
          </a:p>
          <a:p>
            <a:pPr marL="179388" indent="-179388" eaLnBrk="1" hangingPunct="1">
              <a:defRPr/>
            </a:pPr>
            <a:r>
              <a:rPr lang="fr-FR" sz="2000" b="1" dirty="0">
                <a:solidFill>
                  <a:srgbClr val="3333FF"/>
                </a:solidFill>
                <a:latin typeface="Arial" charset="0"/>
              </a:rPr>
              <a:t>1.1.5 Polysaccharides</a:t>
            </a:r>
          </a:p>
          <a:p>
            <a:pPr marL="179388" indent="-179388" eaLnBrk="1" hangingPunct="1">
              <a:defRPr/>
            </a:pPr>
            <a:r>
              <a:rPr lang="fr-FR" dirty="0">
                <a:latin typeface="Arial" charset="0"/>
              </a:rPr>
              <a:t>     - Longues chaînes de sucres identiques (</a:t>
            </a:r>
            <a:r>
              <a:rPr lang="fr-FR" i="1" dirty="0">
                <a:latin typeface="Arial" charset="0"/>
              </a:rPr>
              <a:t>polymères</a:t>
            </a:r>
            <a:r>
              <a:rPr lang="fr-FR" dirty="0">
                <a:latin typeface="Arial" charset="0"/>
              </a:rPr>
              <a:t>)</a:t>
            </a:r>
          </a:p>
          <a:p>
            <a:pPr marL="804863" indent="-179388" eaLnBrk="1" hangingPunct="1">
              <a:buFont typeface="Arial" pitchFamily="34" charset="0"/>
              <a:buChar char="•"/>
              <a:tabLst>
                <a:tab pos="623888" algn="l"/>
              </a:tabLst>
              <a:defRPr/>
            </a:pPr>
            <a:r>
              <a:rPr lang="fr-FR" i="1" dirty="0">
                <a:latin typeface="Arial" charset="0"/>
              </a:rPr>
              <a:t>Amidon</a:t>
            </a:r>
            <a:r>
              <a:rPr lang="fr-FR" dirty="0">
                <a:latin typeface="Arial" charset="0"/>
              </a:rPr>
              <a:t>:</a:t>
            </a:r>
            <a:r>
              <a:rPr lang="fr-FR" i="1" dirty="0">
                <a:latin typeface="Arial" charset="0"/>
              </a:rPr>
              <a:t> </a:t>
            </a:r>
            <a:r>
              <a:rPr lang="fr-FR" dirty="0">
                <a:latin typeface="Arial" charset="0"/>
              </a:rPr>
              <a:t> mis en réserve dans les végétaux</a:t>
            </a:r>
          </a:p>
          <a:p>
            <a:pPr marL="804863" indent="-179388" eaLnBrk="1" hangingPunct="1">
              <a:buFont typeface="Arial" pitchFamily="34" charset="0"/>
              <a:buChar char="•"/>
              <a:tabLst>
                <a:tab pos="623888" algn="l"/>
              </a:tabLst>
              <a:defRPr/>
            </a:pPr>
            <a:r>
              <a:rPr lang="fr-FR" i="1" dirty="0">
                <a:latin typeface="Arial" charset="0"/>
              </a:rPr>
              <a:t>Glycogène</a:t>
            </a:r>
            <a:r>
              <a:rPr lang="fr-FR" dirty="0">
                <a:latin typeface="Arial" charset="0"/>
              </a:rPr>
              <a:t>:</a:t>
            </a:r>
            <a:r>
              <a:rPr lang="fr-FR" i="1" dirty="0">
                <a:latin typeface="Arial" charset="0"/>
              </a:rPr>
              <a:t> </a:t>
            </a:r>
            <a:r>
              <a:rPr lang="fr-FR" dirty="0">
                <a:latin typeface="Arial" charset="0"/>
              </a:rPr>
              <a:t>mis en réserve dans les tissus animaux (foie, muscles)</a:t>
            </a:r>
          </a:p>
          <a:p>
            <a:pPr marL="179388" indent="-179388" eaLnBrk="1" hangingPunct="1">
              <a:defRPr/>
            </a:pPr>
            <a:r>
              <a:rPr lang="fr-FR" dirty="0">
                <a:latin typeface="Arial" charset="0"/>
              </a:rPr>
              <a:t>     - Dégradation en unités de glucose </a:t>
            </a:r>
            <a:r>
              <a:rPr lang="fr-FR" dirty="0">
                <a:latin typeface="Arial" charset="0"/>
                <a:cs typeface="Arial" charset="0"/>
              </a:rPr>
              <a:t>→</a:t>
            </a:r>
            <a:r>
              <a:rPr lang="fr-FR" dirty="0">
                <a:latin typeface="Arial" charset="0"/>
              </a:rPr>
              <a:t> source rapide de glucose</a:t>
            </a:r>
          </a:p>
          <a:p>
            <a:pPr marL="179388" indent="-179388" eaLnBrk="1" hangingPunct="1">
              <a:defRPr/>
            </a:pPr>
            <a:endParaRPr lang="fr-FR" dirty="0">
              <a:latin typeface="Arial" charset="0"/>
            </a:endParaRPr>
          </a:p>
          <a:p>
            <a:pPr marL="179388" indent="-179388" eaLnBrk="1" hangingPunct="1">
              <a:defRPr/>
            </a:pPr>
            <a:r>
              <a:rPr lang="fr-FR" sz="2000" b="1" dirty="0">
                <a:solidFill>
                  <a:srgbClr val="3333FF"/>
                </a:solidFill>
                <a:latin typeface="Arial" charset="0"/>
              </a:rPr>
              <a:t>1.1.6 Fonctions des glucides:</a:t>
            </a:r>
            <a:endParaRPr lang="fr-FR" sz="2000" dirty="0">
              <a:solidFill>
                <a:srgbClr val="3333FF"/>
              </a:solidFill>
              <a:latin typeface="Arial" charset="0"/>
            </a:endParaRPr>
          </a:p>
          <a:p>
            <a:pPr marL="179388" indent="-179388" eaLnBrk="1" hangingPunct="1">
              <a:defRPr/>
            </a:pPr>
            <a:r>
              <a:rPr lang="fr-FR" dirty="0">
                <a:latin typeface="Arial" charset="0"/>
              </a:rPr>
              <a:t>      </a:t>
            </a:r>
            <a:r>
              <a:rPr lang="fr-FR" b="1" dirty="0">
                <a:latin typeface="Arial" charset="0"/>
                <a:cs typeface="Arial" charset="0"/>
              </a:rPr>
              <a:t>• Fonction majeure du glucose: </a:t>
            </a:r>
            <a:r>
              <a:rPr lang="fr-FR" dirty="0">
                <a:latin typeface="Arial" charset="0"/>
                <a:cs typeface="Arial" charset="0"/>
              </a:rPr>
              <a:t>combustible (sert à la synthèse d’ATP)</a:t>
            </a:r>
          </a:p>
          <a:p>
            <a:pPr marL="179388" indent="-179388" eaLnBrk="1" hangingPunct="1">
              <a:defRPr/>
            </a:pPr>
            <a:r>
              <a:rPr lang="fr-FR" dirty="0">
                <a:latin typeface="Arial" charset="0"/>
                <a:cs typeface="Arial" charset="0"/>
              </a:rPr>
              <a:t>      </a:t>
            </a:r>
            <a:r>
              <a:rPr lang="fr-FR" b="1" dirty="0">
                <a:latin typeface="Arial" charset="0"/>
                <a:cs typeface="Arial" charset="0"/>
              </a:rPr>
              <a:t>• Autres: </a:t>
            </a:r>
            <a:r>
              <a:rPr lang="fr-FR" dirty="0">
                <a:latin typeface="Arial" charset="0"/>
                <a:cs typeface="Arial" charset="0"/>
              </a:rPr>
              <a:t>fonctions structurales (glycolipides, glycoprotéines, acides nucléiques)</a:t>
            </a:r>
            <a:endParaRPr lang="fr-FR" b="1" dirty="0">
              <a:latin typeface="Arial" charset="0"/>
              <a:cs typeface="Arial" charset="0"/>
            </a:endParaRPr>
          </a:p>
          <a:p>
            <a:pPr marL="179388" indent="-179388" eaLnBrk="1" hangingPunct="1">
              <a:defRPr/>
            </a:pPr>
            <a:r>
              <a:rPr lang="fr-FR" dirty="0">
                <a:latin typeface="Arial" charset="0"/>
              </a:rPr>
              <a:t>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12"/>
          <p:cNvSpPr>
            <a:spLocks noChangeArrowheads="1"/>
          </p:cNvSpPr>
          <p:nvPr/>
        </p:nvSpPr>
        <p:spPr bwMode="auto">
          <a:xfrm>
            <a:off x="422275" y="6315075"/>
            <a:ext cx="1477963" cy="215900"/>
          </a:xfrm>
          <a:prstGeom prst="rect">
            <a:avLst/>
          </a:prstGeom>
          <a:noFill/>
          <a:ln w="9525">
            <a:noFill/>
            <a:miter lim="800000"/>
            <a:headEnd/>
            <a:tailEnd/>
          </a:ln>
        </p:spPr>
        <p:txBody>
          <a:bodyPr wrap="none" lIns="0" tIns="0" rIns="0" bIns="0">
            <a:spAutoFit/>
          </a:bodyPr>
          <a:lstStyle/>
          <a:p>
            <a:pPr eaLnBrk="1" hangingPunct="1"/>
            <a:r>
              <a:rPr lang="en-US" sz="1400" b="1" u="sng">
                <a:solidFill>
                  <a:srgbClr val="3333FF"/>
                </a:solidFill>
                <a:latin typeface="Arial" charset="0"/>
              </a:rPr>
              <a:t>PHOSPHOLIPIDE</a:t>
            </a:r>
            <a:endParaRPr lang="en-US" sz="1400" b="1">
              <a:solidFill>
                <a:srgbClr val="3333FF"/>
              </a:solidFill>
              <a:latin typeface="Arial" charset="0"/>
            </a:endParaRPr>
          </a:p>
        </p:txBody>
      </p:sp>
      <p:grpSp>
        <p:nvGrpSpPr>
          <p:cNvPr id="11267" name="Group 158"/>
          <p:cNvGrpSpPr>
            <a:grpSpLocks/>
          </p:cNvGrpSpPr>
          <p:nvPr/>
        </p:nvGrpSpPr>
        <p:grpSpPr bwMode="auto">
          <a:xfrm>
            <a:off x="485775" y="4249738"/>
            <a:ext cx="7427913" cy="2055812"/>
            <a:chOff x="236" y="1892"/>
            <a:chExt cx="4679" cy="1295"/>
          </a:xfrm>
        </p:grpSpPr>
        <p:pic>
          <p:nvPicPr>
            <p:cNvPr id="11369" name="Picture 2"/>
            <p:cNvPicPr>
              <a:picLocks noChangeAspect="1" noChangeArrowheads="1"/>
            </p:cNvPicPr>
            <p:nvPr/>
          </p:nvPicPr>
          <p:blipFill>
            <a:blip r:embed="rId3" cstate="print"/>
            <a:srcRect b="43402"/>
            <a:stretch>
              <a:fillRect/>
            </a:stretch>
          </p:blipFill>
          <p:spPr bwMode="auto">
            <a:xfrm>
              <a:off x="288" y="2016"/>
              <a:ext cx="4139" cy="1159"/>
            </a:xfrm>
            <a:prstGeom prst="rect">
              <a:avLst/>
            </a:prstGeom>
            <a:noFill/>
            <a:ln w="9525">
              <a:noFill/>
              <a:miter lim="800000"/>
              <a:headEnd/>
              <a:tailEnd/>
            </a:ln>
          </p:spPr>
        </p:pic>
        <p:sp>
          <p:nvSpPr>
            <p:cNvPr id="11370" name="Rectangle 7"/>
            <p:cNvSpPr>
              <a:spLocks noChangeArrowheads="1"/>
            </p:cNvSpPr>
            <p:nvPr/>
          </p:nvSpPr>
          <p:spPr bwMode="auto">
            <a:xfrm>
              <a:off x="1545" y="2919"/>
              <a:ext cx="447" cy="268"/>
            </a:xfrm>
            <a:prstGeom prst="rect">
              <a:avLst/>
            </a:prstGeom>
            <a:noFill/>
            <a:ln w="9525">
              <a:noFill/>
              <a:miter lim="800000"/>
              <a:headEnd/>
              <a:tailEnd/>
            </a:ln>
          </p:spPr>
          <p:txBody>
            <a:bodyPr wrap="none" lIns="0" tIns="0" rIns="0" bIns="0">
              <a:spAutoFit/>
            </a:bodyPr>
            <a:lstStyle/>
            <a:p>
              <a:pPr algn="ctr" eaLnBrk="1" hangingPunct="1"/>
              <a:r>
                <a:rPr lang="fr-FR" sz="1400" b="1">
                  <a:solidFill>
                    <a:srgbClr val="000000"/>
                  </a:solidFill>
                  <a:latin typeface="Arial" charset="0"/>
                </a:rPr>
                <a:t>Glycérol</a:t>
              </a:r>
            </a:p>
            <a:p>
              <a:pPr algn="ctr" eaLnBrk="1" hangingPunct="1"/>
              <a:endParaRPr lang="fr-FR" sz="1400" b="1">
                <a:latin typeface="Arial" charset="0"/>
              </a:endParaRPr>
            </a:p>
          </p:txBody>
        </p:sp>
        <p:sp>
          <p:nvSpPr>
            <p:cNvPr id="11371" name="Rectangle 8"/>
            <p:cNvSpPr>
              <a:spLocks noChangeArrowheads="1"/>
            </p:cNvSpPr>
            <p:nvPr/>
          </p:nvSpPr>
          <p:spPr bwMode="auto">
            <a:xfrm>
              <a:off x="236" y="2919"/>
              <a:ext cx="1258" cy="134"/>
            </a:xfrm>
            <a:prstGeom prst="rect">
              <a:avLst/>
            </a:prstGeom>
            <a:noFill/>
            <a:ln w="9525">
              <a:noFill/>
              <a:miter lim="800000"/>
              <a:headEnd/>
              <a:tailEnd/>
            </a:ln>
          </p:spPr>
          <p:txBody>
            <a:bodyPr wrap="none" lIns="0" tIns="0" rIns="0" bIns="0">
              <a:spAutoFit/>
            </a:bodyPr>
            <a:lstStyle/>
            <a:p>
              <a:pPr algn="ctr" eaLnBrk="1" hangingPunct="1"/>
              <a:r>
                <a:rPr lang="fr-FR" sz="1400" b="1">
                  <a:solidFill>
                    <a:srgbClr val="000000"/>
                  </a:solidFill>
                  <a:latin typeface="Arial" charset="0"/>
                </a:rPr>
                <a:t>Groupement phosphate</a:t>
              </a:r>
            </a:p>
          </p:txBody>
        </p:sp>
        <p:sp>
          <p:nvSpPr>
            <p:cNvPr id="11372" name="Rectangle 9"/>
            <p:cNvSpPr>
              <a:spLocks noChangeArrowheads="1"/>
            </p:cNvSpPr>
            <p:nvPr/>
          </p:nvSpPr>
          <p:spPr bwMode="auto">
            <a:xfrm>
              <a:off x="2239" y="2919"/>
              <a:ext cx="1283" cy="268"/>
            </a:xfrm>
            <a:prstGeom prst="rect">
              <a:avLst/>
            </a:prstGeom>
            <a:noFill/>
            <a:ln w="9525">
              <a:noFill/>
              <a:miter lim="800000"/>
              <a:headEnd/>
              <a:tailEnd/>
            </a:ln>
          </p:spPr>
          <p:txBody>
            <a:bodyPr wrap="none" lIns="0" tIns="0" rIns="0" bIns="0">
              <a:spAutoFit/>
            </a:bodyPr>
            <a:lstStyle/>
            <a:p>
              <a:pPr algn="ctr" eaLnBrk="1" hangingPunct="1"/>
              <a:r>
                <a:rPr lang="fr-FR" sz="1400" b="1">
                  <a:solidFill>
                    <a:srgbClr val="000000"/>
                  </a:solidFill>
                  <a:latin typeface="Arial" charset="0"/>
                </a:rPr>
                <a:t>2 chaînes d’acides gras </a:t>
              </a:r>
            </a:p>
            <a:p>
              <a:pPr algn="ctr" eaLnBrk="1" hangingPunct="1"/>
              <a:endParaRPr lang="fr-FR" sz="1400" b="1">
                <a:latin typeface="Arial" charset="0"/>
              </a:endParaRPr>
            </a:p>
          </p:txBody>
        </p:sp>
        <p:sp>
          <p:nvSpPr>
            <p:cNvPr id="11373" name="Rectangle 10"/>
            <p:cNvSpPr>
              <a:spLocks noChangeArrowheads="1"/>
            </p:cNvSpPr>
            <p:nvPr/>
          </p:nvSpPr>
          <p:spPr bwMode="auto">
            <a:xfrm>
              <a:off x="3921" y="1892"/>
              <a:ext cx="398" cy="268"/>
            </a:xfrm>
            <a:prstGeom prst="rect">
              <a:avLst/>
            </a:prstGeom>
            <a:noFill/>
            <a:ln w="9525">
              <a:noFill/>
              <a:miter lim="800000"/>
              <a:headEnd/>
              <a:tailEnd/>
            </a:ln>
          </p:spPr>
          <p:txBody>
            <a:bodyPr lIns="0" tIns="0" rIns="0" bIns="0">
              <a:spAutoFit/>
            </a:bodyPr>
            <a:lstStyle/>
            <a:p>
              <a:pPr eaLnBrk="1" hangingPunct="1"/>
              <a:r>
                <a:rPr lang="fr-FR" sz="1400" b="1">
                  <a:solidFill>
                    <a:srgbClr val="000000"/>
                  </a:solidFill>
                  <a:latin typeface="Arial" charset="0"/>
                </a:rPr>
                <a:t>Tête polaire</a:t>
              </a:r>
              <a:endParaRPr lang="fr-FR" sz="1400" b="1">
                <a:latin typeface="Arial" charset="0"/>
              </a:endParaRPr>
            </a:p>
          </p:txBody>
        </p:sp>
        <p:sp>
          <p:nvSpPr>
            <p:cNvPr id="11374" name="Rectangle 11"/>
            <p:cNvSpPr>
              <a:spLocks noChangeArrowheads="1"/>
            </p:cNvSpPr>
            <p:nvPr/>
          </p:nvSpPr>
          <p:spPr bwMode="auto">
            <a:xfrm>
              <a:off x="3936" y="2554"/>
              <a:ext cx="979" cy="134"/>
            </a:xfrm>
            <a:prstGeom prst="rect">
              <a:avLst/>
            </a:prstGeom>
            <a:noFill/>
            <a:ln w="9525">
              <a:noFill/>
              <a:miter lim="800000"/>
              <a:headEnd/>
              <a:tailEnd/>
            </a:ln>
          </p:spPr>
          <p:txBody>
            <a:bodyPr wrap="none" lIns="0" tIns="0" rIns="0" bIns="0">
              <a:spAutoFit/>
            </a:bodyPr>
            <a:lstStyle/>
            <a:p>
              <a:pPr eaLnBrk="1" hangingPunct="1"/>
              <a:r>
                <a:rPr lang="fr-FR" sz="1400" b="1">
                  <a:solidFill>
                    <a:srgbClr val="000000"/>
                  </a:solidFill>
                  <a:latin typeface="Arial" charset="0"/>
                </a:rPr>
                <a:t>Queue non polaire</a:t>
              </a:r>
              <a:endParaRPr lang="fr-FR" sz="1400" b="1">
                <a:latin typeface="Arial" charset="0"/>
              </a:endParaRPr>
            </a:p>
          </p:txBody>
        </p:sp>
        <p:sp>
          <p:nvSpPr>
            <p:cNvPr id="11375" name="Rectangle 14"/>
            <p:cNvSpPr>
              <a:spLocks noChangeArrowheads="1"/>
            </p:cNvSpPr>
            <p:nvPr/>
          </p:nvSpPr>
          <p:spPr bwMode="auto">
            <a:xfrm>
              <a:off x="1979" y="2122"/>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a:t>
              </a:r>
              <a:endParaRPr lang="en-US" sz="1200" b="1">
                <a:latin typeface="Arial" charset="0"/>
              </a:endParaRPr>
            </a:p>
          </p:txBody>
        </p:sp>
        <p:sp>
          <p:nvSpPr>
            <p:cNvPr id="11376" name="Rectangle 15"/>
            <p:cNvSpPr>
              <a:spLocks noChangeArrowheads="1"/>
            </p:cNvSpPr>
            <p:nvPr/>
          </p:nvSpPr>
          <p:spPr bwMode="auto">
            <a:xfrm>
              <a:off x="1979" y="1983"/>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11377" name="Rectangle 17"/>
            <p:cNvSpPr>
              <a:spLocks noChangeArrowheads="1"/>
            </p:cNvSpPr>
            <p:nvPr/>
          </p:nvSpPr>
          <p:spPr bwMode="auto">
            <a:xfrm>
              <a:off x="1979" y="2425"/>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a:t>
              </a:r>
              <a:endParaRPr lang="en-US" sz="1200" b="1">
                <a:latin typeface="Arial" charset="0"/>
              </a:endParaRPr>
            </a:p>
          </p:txBody>
        </p:sp>
        <p:sp>
          <p:nvSpPr>
            <p:cNvPr id="11378" name="Rectangle 18"/>
            <p:cNvSpPr>
              <a:spLocks noChangeArrowheads="1"/>
            </p:cNvSpPr>
            <p:nvPr/>
          </p:nvSpPr>
          <p:spPr bwMode="auto">
            <a:xfrm>
              <a:off x="1979" y="2285"/>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11379" name="Rectangle 19"/>
            <p:cNvSpPr>
              <a:spLocks noChangeArrowheads="1"/>
            </p:cNvSpPr>
            <p:nvPr/>
          </p:nvSpPr>
          <p:spPr bwMode="auto">
            <a:xfrm>
              <a:off x="1346" y="2558"/>
              <a:ext cx="6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P</a:t>
              </a:r>
              <a:endParaRPr lang="en-US" sz="1200" b="1">
                <a:latin typeface="Arial" charset="0"/>
              </a:endParaRPr>
            </a:p>
          </p:txBody>
        </p:sp>
        <p:sp>
          <p:nvSpPr>
            <p:cNvPr id="11380" name="Rectangle 20"/>
            <p:cNvSpPr>
              <a:spLocks noChangeArrowheads="1"/>
            </p:cNvSpPr>
            <p:nvPr/>
          </p:nvSpPr>
          <p:spPr bwMode="auto">
            <a:xfrm>
              <a:off x="1346" y="2420"/>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11381" name="Rectangle 22"/>
            <p:cNvSpPr>
              <a:spLocks noChangeArrowheads="1"/>
            </p:cNvSpPr>
            <p:nvPr/>
          </p:nvSpPr>
          <p:spPr bwMode="auto">
            <a:xfrm>
              <a:off x="750" y="2553"/>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82" name="Rectangle 23"/>
            <p:cNvSpPr>
              <a:spLocks noChangeArrowheads="1"/>
            </p:cNvSpPr>
            <p:nvPr/>
          </p:nvSpPr>
          <p:spPr bwMode="auto">
            <a:xfrm>
              <a:off x="967" y="2553"/>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83" name="Rectangle 24"/>
            <p:cNvSpPr>
              <a:spLocks noChangeArrowheads="1"/>
            </p:cNvSpPr>
            <p:nvPr/>
          </p:nvSpPr>
          <p:spPr bwMode="auto">
            <a:xfrm>
              <a:off x="1201" y="2558"/>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11384" name="Rectangle 25"/>
            <p:cNvSpPr>
              <a:spLocks noChangeArrowheads="1"/>
            </p:cNvSpPr>
            <p:nvPr/>
          </p:nvSpPr>
          <p:spPr bwMode="auto">
            <a:xfrm>
              <a:off x="1484" y="2558"/>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11385" name="Rectangle 26"/>
            <p:cNvSpPr>
              <a:spLocks noChangeArrowheads="1"/>
            </p:cNvSpPr>
            <p:nvPr/>
          </p:nvSpPr>
          <p:spPr bwMode="auto">
            <a:xfrm>
              <a:off x="578" y="2425"/>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3</a:t>
              </a:r>
            </a:p>
          </p:txBody>
        </p:sp>
        <p:sp>
          <p:nvSpPr>
            <p:cNvPr id="11386" name="Rectangle 27"/>
            <p:cNvSpPr>
              <a:spLocks noChangeArrowheads="1"/>
            </p:cNvSpPr>
            <p:nvPr/>
          </p:nvSpPr>
          <p:spPr bwMode="auto">
            <a:xfrm>
              <a:off x="356" y="2553"/>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3</a:t>
              </a:r>
            </a:p>
          </p:txBody>
        </p:sp>
        <p:sp>
          <p:nvSpPr>
            <p:cNvPr id="11387" name="Rectangle 28"/>
            <p:cNvSpPr>
              <a:spLocks noChangeArrowheads="1"/>
            </p:cNvSpPr>
            <p:nvPr/>
          </p:nvSpPr>
          <p:spPr bwMode="auto">
            <a:xfrm>
              <a:off x="1346" y="2693"/>
              <a:ext cx="10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r>
                <a:rPr lang="en-US" sz="1600" b="1" baseline="30000">
                  <a:solidFill>
                    <a:srgbClr val="000000"/>
                  </a:solidFill>
                  <a:latin typeface="Arial" charset="0"/>
                </a:rPr>
                <a:t>-</a:t>
              </a:r>
            </a:p>
          </p:txBody>
        </p:sp>
        <p:sp>
          <p:nvSpPr>
            <p:cNvPr id="11388" name="Rectangle 29"/>
            <p:cNvSpPr>
              <a:spLocks noChangeArrowheads="1"/>
            </p:cNvSpPr>
            <p:nvPr/>
          </p:nvSpPr>
          <p:spPr bwMode="auto">
            <a:xfrm>
              <a:off x="1841" y="2425"/>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11389" name="Rectangle 30"/>
            <p:cNvSpPr>
              <a:spLocks noChangeArrowheads="1"/>
            </p:cNvSpPr>
            <p:nvPr/>
          </p:nvSpPr>
          <p:spPr bwMode="auto">
            <a:xfrm>
              <a:off x="578" y="2693"/>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3</a:t>
              </a:r>
              <a:endParaRPr lang="en-US" sz="1200" b="1">
                <a:latin typeface="Arial" charset="0"/>
              </a:endParaRPr>
            </a:p>
          </p:txBody>
        </p:sp>
        <p:sp>
          <p:nvSpPr>
            <p:cNvPr id="11390" name="Rectangle 31"/>
            <p:cNvSpPr>
              <a:spLocks noChangeArrowheads="1"/>
            </p:cNvSpPr>
            <p:nvPr/>
          </p:nvSpPr>
          <p:spPr bwMode="auto">
            <a:xfrm>
              <a:off x="1618" y="2558"/>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91" name="Rectangle 32"/>
            <p:cNvSpPr>
              <a:spLocks noChangeArrowheads="1"/>
            </p:cNvSpPr>
            <p:nvPr/>
          </p:nvSpPr>
          <p:spPr bwMode="auto">
            <a:xfrm>
              <a:off x="1618" y="2112"/>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92" name="Rectangle 33"/>
            <p:cNvSpPr>
              <a:spLocks noChangeArrowheads="1"/>
            </p:cNvSpPr>
            <p:nvPr/>
          </p:nvSpPr>
          <p:spPr bwMode="auto">
            <a:xfrm>
              <a:off x="1618" y="2425"/>
              <a:ext cx="138"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endParaRPr lang="en-US" sz="1200" b="1">
                <a:latin typeface="Arial" charset="0"/>
              </a:endParaRPr>
            </a:p>
          </p:txBody>
        </p:sp>
        <p:sp>
          <p:nvSpPr>
            <p:cNvPr id="11393" name="Rectangle 34"/>
            <p:cNvSpPr>
              <a:spLocks noChangeArrowheads="1"/>
            </p:cNvSpPr>
            <p:nvPr/>
          </p:nvSpPr>
          <p:spPr bwMode="auto">
            <a:xfrm>
              <a:off x="1841" y="2122"/>
              <a:ext cx="75"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11394" name="Rectangle 35"/>
            <p:cNvSpPr>
              <a:spLocks noChangeArrowheads="1"/>
            </p:cNvSpPr>
            <p:nvPr/>
          </p:nvSpPr>
          <p:spPr bwMode="auto">
            <a:xfrm>
              <a:off x="2114" y="2420"/>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95" name="Rectangle 36"/>
            <p:cNvSpPr>
              <a:spLocks noChangeArrowheads="1"/>
            </p:cNvSpPr>
            <p:nvPr/>
          </p:nvSpPr>
          <p:spPr bwMode="auto">
            <a:xfrm>
              <a:off x="2324" y="2425"/>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96" name="Rectangle 37"/>
            <p:cNvSpPr>
              <a:spLocks noChangeArrowheads="1"/>
            </p:cNvSpPr>
            <p:nvPr/>
          </p:nvSpPr>
          <p:spPr bwMode="auto">
            <a:xfrm>
              <a:off x="2541" y="2425"/>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97" name="Rectangle 38"/>
            <p:cNvSpPr>
              <a:spLocks noChangeArrowheads="1"/>
            </p:cNvSpPr>
            <p:nvPr/>
          </p:nvSpPr>
          <p:spPr bwMode="auto">
            <a:xfrm>
              <a:off x="3003" y="2420"/>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a:t>
              </a:r>
              <a:endParaRPr lang="en-US" sz="1200" b="1">
                <a:latin typeface="Arial" charset="0"/>
              </a:endParaRPr>
            </a:p>
          </p:txBody>
        </p:sp>
        <p:sp>
          <p:nvSpPr>
            <p:cNvPr id="11398" name="Rectangle 39"/>
            <p:cNvSpPr>
              <a:spLocks noChangeArrowheads="1"/>
            </p:cNvSpPr>
            <p:nvPr/>
          </p:nvSpPr>
          <p:spPr bwMode="auto">
            <a:xfrm>
              <a:off x="3009" y="2285"/>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11399" name="Rectangle 40"/>
            <p:cNvSpPr>
              <a:spLocks noChangeArrowheads="1"/>
            </p:cNvSpPr>
            <p:nvPr/>
          </p:nvSpPr>
          <p:spPr bwMode="auto">
            <a:xfrm>
              <a:off x="2749" y="2425"/>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400" name="Rectangle 41"/>
            <p:cNvSpPr>
              <a:spLocks noChangeArrowheads="1"/>
            </p:cNvSpPr>
            <p:nvPr/>
          </p:nvSpPr>
          <p:spPr bwMode="auto">
            <a:xfrm>
              <a:off x="2114" y="2116"/>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401" name="Rectangle 42"/>
            <p:cNvSpPr>
              <a:spLocks noChangeArrowheads="1"/>
            </p:cNvSpPr>
            <p:nvPr/>
          </p:nvSpPr>
          <p:spPr bwMode="auto">
            <a:xfrm>
              <a:off x="2324" y="2122"/>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402" name="Rectangle 43"/>
            <p:cNvSpPr>
              <a:spLocks noChangeArrowheads="1"/>
            </p:cNvSpPr>
            <p:nvPr/>
          </p:nvSpPr>
          <p:spPr bwMode="auto">
            <a:xfrm>
              <a:off x="2541" y="2122"/>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403" name="Rectangle 44"/>
            <p:cNvSpPr>
              <a:spLocks noChangeArrowheads="1"/>
            </p:cNvSpPr>
            <p:nvPr/>
          </p:nvSpPr>
          <p:spPr bwMode="auto">
            <a:xfrm>
              <a:off x="3003" y="2116"/>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404" name="Rectangle 45"/>
            <p:cNvSpPr>
              <a:spLocks noChangeArrowheads="1"/>
            </p:cNvSpPr>
            <p:nvPr/>
          </p:nvSpPr>
          <p:spPr bwMode="auto">
            <a:xfrm>
              <a:off x="3214" y="2122"/>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405" name="Rectangle 46"/>
            <p:cNvSpPr>
              <a:spLocks noChangeArrowheads="1"/>
            </p:cNvSpPr>
            <p:nvPr/>
          </p:nvSpPr>
          <p:spPr bwMode="auto">
            <a:xfrm>
              <a:off x="3432" y="2122"/>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endParaRPr lang="en-US" sz="1200" b="1">
                <a:latin typeface="Arial" charset="0"/>
              </a:endParaRPr>
            </a:p>
          </p:txBody>
        </p:sp>
        <p:sp>
          <p:nvSpPr>
            <p:cNvPr id="11406" name="Rectangle 47"/>
            <p:cNvSpPr>
              <a:spLocks noChangeArrowheads="1"/>
            </p:cNvSpPr>
            <p:nvPr/>
          </p:nvSpPr>
          <p:spPr bwMode="auto">
            <a:xfrm>
              <a:off x="3648" y="2122"/>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3</a:t>
              </a:r>
              <a:endParaRPr lang="en-US" sz="1200" b="1">
                <a:latin typeface="Arial" charset="0"/>
              </a:endParaRPr>
            </a:p>
          </p:txBody>
        </p:sp>
        <p:sp>
          <p:nvSpPr>
            <p:cNvPr id="11407" name="Rectangle 48"/>
            <p:cNvSpPr>
              <a:spLocks noChangeArrowheads="1"/>
            </p:cNvSpPr>
            <p:nvPr/>
          </p:nvSpPr>
          <p:spPr bwMode="auto">
            <a:xfrm>
              <a:off x="2749" y="2122"/>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408" name="Rectangle 55"/>
            <p:cNvSpPr>
              <a:spLocks noChangeArrowheads="1"/>
            </p:cNvSpPr>
            <p:nvPr/>
          </p:nvSpPr>
          <p:spPr bwMode="auto">
            <a:xfrm rot="1247281">
              <a:off x="3188" y="2358"/>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11409" name="Rectangle 56"/>
            <p:cNvSpPr>
              <a:spLocks noChangeArrowheads="1"/>
            </p:cNvSpPr>
            <p:nvPr/>
          </p:nvSpPr>
          <p:spPr bwMode="auto">
            <a:xfrm rot="1548820">
              <a:off x="3138" y="2478"/>
              <a:ext cx="69"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a:t>
              </a:r>
              <a:endParaRPr lang="en-US" sz="1200" b="1">
                <a:latin typeface="Arial" charset="0"/>
              </a:endParaRPr>
            </a:p>
          </p:txBody>
        </p:sp>
        <p:sp>
          <p:nvSpPr>
            <p:cNvPr id="11410" name="Rectangle 57"/>
            <p:cNvSpPr>
              <a:spLocks noChangeArrowheads="1"/>
            </p:cNvSpPr>
            <p:nvPr/>
          </p:nvSpPr>
          <p:spPr bwMode="auto">
            <a:xfrm rot="1472727">
              <a:off x="3266" y="2543"/>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endParaRPr lang="en-US" sz="1200" b="1">
                <a:latin typeface="Arial" charset="0"/>
              </a:endParaRPr>
            </a:p>
          </p:txBody>
        </p:sp>
        <p:sp>
          <p:nvSpPr>
            <p:cNvPr id="11411" name="Rectangle 58"/>
            <p:cNvSpPr>
              <a:spLocks noChangeArrowheads="1"/>
            </p:cNvSpPr>
            <p:nvPr/>
          </p:nvSpPr>
          <p:spPr bwMode="auto">
            <a:xfrm rot="1472727">
              <a:off x="3459" y="2620"/>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3</a:t>
              </a:r>
              <a:endParaRPr lang="en-US" sz="1200" b="1">
                <a:latin typeface="Arial" charset="0"/>
              </a:endParaRPr>
            </a:p>
          </p:txBody>
        </p:sp>
        <p:sp>
          <p:nvSpPr>
            <p:cNvPr id="11412" name="Text Box 59"/>
            <p:cNvSpPr txBox="1">
              <a:spLocks noChangeArrowheads="1"/>
            </p:cNvSpPr>
            <p:nvPr/>
          </p:nvSpPr>
          <p:spPr bwMode="auto">
            <a:xfrm>
              <a:off x="470" y="2167"/>
              <a:ext cx="556" cy="192"/>
            </a:xfrm>
            <a:prstGeom prst="rect">
              <a:avLst/>
            </a:prstGeom>
            <a:noFill/>
            <a:ln w="9525">
              <a:noFill/>
              <a:miter lim="800000"/>
              <a:headEnd/>
              <a:tailEnd/>
            </a:ln>
          </p:spPr>
          <p:txBody>
            <a:bodyPr wrap="none">
              <a:spAutoFit/>
            </a:bodyPr>
            <a:lstStyle/>
            <a:p>
              <a:pPr eaLnBrk="1" hangingPunct="1"/>
              <a:r>
                <a:rPr lang="fr-FR" sz="1400" b="1">
                  <a:latin typeface="Arial" charset="0"/>
                </a:rPr>
                <a:t>(polaire)</a:t>
              </a:r>
            </a:p>
          </p:txBody>
        </p:sp>
        <p:sp>
          <p:nvSpPr>
            <p:cNvPr id="11413" name="Text Box 60"/>
            <p:cNvSpPr txBox="1">
              <a:spLocks noChangeArrowheads="1"/>
            </p:cNvSpPr>
            <p:nvPr/>
          </p:nvSpPr>
          <p:spPr bwMode="auto">
            <a:xfrm>
              <a:off x="2150" y="2647"/>
              <a:ext cx="791" cy="192"/>
            </a:xfrm>
            <a:prstGeom prst="rect">
              <a:avLst/>
            </a:prstGeom>
            <a:noFill/>
            <a:ln w="9525">
              <a:noFill/>
              <a:miter lim="800000"/>
              <a:headEnd/>
              <a:tailEnd/>
            </a:ln>
          </p:spPr>
          <p:txBody>
            <a:bodyPr wrap="none">
              <a:spAutoFit/>
            </a:bodyPr>
            <a:lstStyle/>
            <a:p>
              <a:pPr eaLnBrk="1" hangingPunct="1"/>
              <a:r>
                <a:rPr lang="fr-CA" sz="1400" b="1">
                  <a:latin typeface="Arial" charset="0"/>
                </a:rPr>
                <a:t>(non polaire)</a:t>
              </a:r>
              <a:endParaRPr lang="en-US" sz="1400" b="1">
                <a:latin typeface="Arial" charset="0"/>
              </a:endParaRPr>
            </a:p>
          </p:txBody>
        </p:sp>
      </p:grpSp>
      <p:pic>
        <p:nvPicPr>
          <p:cNvPr id="11268" name="Picture 62"/>
          <p:cNvPicPr>
            <a:picLocks noChangeAspect="1" noChangeArrowheads="1"/>
          </p:cNvPicPr>
          <p:nvPr/>
        </p:nvPicPr>
        <p:blipFill>
          <a:blip r:embed="rId4" cstate="print"/>
          <a:srcRect/>
          <a:stretch>
            <a:fillRect/>
          </a:stretch>
        </p:blipFill>
        <p:spPr bwMode="auto">
          <a:xfrm>
            <a:off x="342900" y="1101725"/>
            <a:ext cx="7405688" cy="1719263"/>
          </a:xfrm>
          <a:prstGeom prst="rect">
            <a:avLst/>
          </a:prstGeom>
          <a:noFill/>
          <a:ln w="9525">
            <a:noFill/>
            <a:miter lim="800000"/>
            <a:headEnd/>
            <a:tailEnd/>
          </a:ln>
        </p:spPr>
      </p:pic>
      <p:sp>
        <p:nvSpPr>
          <p:cNvPr id="11269" name="Line 63"/>
          <p:cNvSpPr>
            <a:spLocks noChangeShapeType="1"/>
          </p:cNvSpPr>
          <p:nvPr/>
        </p:nvSpPr>
        <p:spPr bwMode="auto">
          <a:xfrm flipV="1">
            <a:off x="7613650" y="1984375"/>
            <a:ext cx="1588" cy="984250"/>
          </a:xfrm>
          <a:prstGeom prst="line">
            <a:avLst/>
          </a:prstGeom>
          <a:noFill/>
          <a:ln w="19050">
            <a:solidFill>
              <a:srgbClr val="000000"/>
            </a:solidFill>
            <a:round/>
            <a:headEnd/>
            <a:tailEnd/>
          </a:ln>
        </p:spPr>
        <p:txBody>
          <a:bodyPr/>
          <a:lstStyle/>
          <a:p>
            <a:endParaRPr lang="fr-CA"/>
          </a:p>
        </p:txBody>
      </p:sp>
      <p:sp>
        <p:nvSpPr>
          <p:cNvPr id="11270" name="Rectangle 64"/>
          <p:cNvSpPr>
            <a:spLocks noChangeArrowheads="1"/>
          </p:cNvSpPr>
          <p:nvPr/>
        </p:nvSpPr>
        <p:spPr bwMode="auto">
          <a:xfrm>
            <a:off x="361950" y="3051175"/>
            <a:ext cx="709613" cy="212725"/>
          </a:xfrm>
          <a:prstGeom prst="rect">
            <a:avLst/>
          </a:prstGeom>
          <a:noFill/>
          <a:ln w="9525">
            <a:noFill/>
            <a:miter lim="800000"/>
            <a:headEnd/>
            <a:tailEnd/>
          </a:ln>
        </p:spPr>
        <p:txBody>
          <a:bodyPr wrap="none" lIns="0" tIns="0" rIns="0" bIns="0">
            <a:spAutoFit/>
          </a:bodyPr>
          <a:lstStyle/>
          <a:p>
            <a:pPr eaLnBrk="1" hangingPunct="1"/>
            <a:r>
              <a:rPr lang="fr-FR" sz="1400" b="1">
                <a:solidFill>
                  <a:srgbClr val="000000"/>
                </a:solidFill>
                <a:latin typeface="Arial" charset="0"/>
              </a:rPr>
              <a:t>Glycérol</a:t>
            </a:r>
            <a:endParaRPr lang="fr-FR" sz="1400" b="1">
              <a:latin typeface="Arial" charset="0"/>
            </a:endParaRPr>
          </a:p>
        </p:txBody>
      </p:sp>
      <p:sp>
        <p:nvSpPr>
          <p:cNvPr id="11271" name="Rectangle 65"/>
          <p:cNvSpPr>
            <a:spLocks noChangeArrowheads="1"/>
          </p:cNvSpPr>
          <p:nvPr/>
        </p:nvSpPr>
        <p:spPr bwMode="auto">
          <a:xfrm>
            <a:off x="1968500" y="3022600"/>
            <a:ext cx="1987550" cy="212725"/>
          </a:xfrm>
          <a:prstGeom prst="rect">
            <a:avLst/>
          </a:prstGeom>
          <a:noFill/>
          <a:ln w="9525">
            <a:noFill/>
            <a:miter lim="800000"/>
            <a:headEnd/>
            <a:tailEnd/>
          </a:ln>
        </p:spPr>
        <p:txBody>
          <a:bodyPr wrap="none" lIns="0" tIns="0" rIns="0" bIns="0">
            <a:spAutoFit/>
          </a:bodyPr>
          <a:lstStyle/>
          <a:p>
            <a:pPr eaLnBrk="1" hangingPunct="1"/>
            <a:r>
              <a:rPr lang="fr-FR" sz="1400" b="1">
                <a:solidFill>
                  <a:srgbClr val="000000"/>
                </a:solidFill>
                <a:latin typeface="Arial" charset="0"/>
              </a:rPr>
              <a:t>3 chaînes d’acides gras</a:t>
            </a:r>
            <a:endParaRPr lang="fr-FR" sz="1400" b="1">
              <a:latin typeface="Arial" charset="0"/>
            </a:endParaRPr>
          </a:p>
        </p:txBody>
      </p:sp>
      <p:sp>
        <p:nvSpPr>
          <p:cNvPr id="11272" name="Rectangle 66"/>
          <p:cNvSpPr>
            <a:spLocks noChangeArrowheads="1"/>
          </p:cNvSpPr>
          <p:nvPr/>
        </p:nvSpPr>
        <p:spPr bwMode="auto">
          <a:xfrm>
            <a:off x="4630738" y="3051175"/>
            <a:ext cx="1644650" cy="212725"/>
          </a:xfrm>
          <a:prstGeom prst="rect">
            <a:avLst/>
          </a:prstGeom>
          <a:noFill/>
          <a:ln w="9525">
            <a:noFill/>
            <a:miter lim="800000"/>
            <a:headEnd/>
            <a:tailEnd/>
          </a:ln>
        </p:spPr>
        <p:txBody>
          <a:bodyPr wrap="none" lIns="0" tIns="0" rIns="0" bIns="0">
            <a:spAutoFit/>
          </a:bodyPr>
          <a:lstStyle/>
          <a:p>
            <a:pPr eaLnBrk="1" hangingPunct="1"/>
            <a:r>
              <a:rPr lang="fr-FR" sz="1400" b="1">
                <a:latin typeface="Arial" charset="0"/>
              </a:rPr>
              <a:t>             </a:t>
            </a:r>
            <a:r>
              <a:rPr lang="fr-FR" sz="1400" b="1">
                <a:solidFill>
                  <a:srgbClr val="000000"/>
                </a:solidFill>
                <a:latin typeface="Arial" charset="0"/>
              </a:rPr>
              <a:t> triglycéride</a:t>
            </a:r>
            <a:endParaRPr lang="fr-FR" sz="1400" b="1">
              <a:latin typeface="Arial" charset="0"/>
            </a:endParaRPr>
          </a:p>
        </p:txBody>
      </p:sp>
      <p:sp>
        <p:nvSpPr>
          <p:cNvPr id="11273" name="Rectangle 67"/>
          <p:cNvSpPr>
            <a:spLocks noChangeArrowheads="1"/>
          </p:cNvSpPr>
          <p:nvPr/>
        </p:nvSpPr>
        <p:spPr bwMode="auto">
          <a:xfrm>
            <a:off x="6883400" y="3022600"/>
            <a:ext cx="1457325" cy="425450"/>
          </a:xfrm>
          <a:prstGeom prst="rect">
            <a:avLst/>
          </a:prstGeom>
          <a:noFill/>
          <a:ln w="9525">
            <a:noFill/>
            <a:miter lim="800000"/>
            <a:headEnd/>
            <a:tailEnd/>
          </a:ln>
        </p:spPr>
        <p:txBody>
          <a:bodyPr wrap="none" lIns="0" tIns="0" rIns="0" bIns="0">
            <a:spAutoFit/>
          </a:bodyPr>
          <a:lstStyle/>
          <a:p>
            <a:pPr algn="ctr" eaLnBrk="1" hangingPunct="1"/>
            <a:r>
              <a:rPr lang="fr-FR" sz="1400" b="1">
                <a:solidFill>
                  <a:srgbClr val="000000"/>
                </a:solidFill>
                <a:latin typeface="Arial" charset="0"/>
              </a:rPr>
              <a:t>         3 molécules</a:t>
            </a:r>
          </a:p>
          <a:p>
            <a:pPr algn="ctr" eaLnBrk="1" hangingPunct="1"/>
            <a:r>
              <a:rPr lang="fr-FR" sz="1400" b="1">
                <a:solidFill>
                  <a:srgbClr val="000000"/>
                </a:solidFill>
                <a:latin typeface="Arial" charset="0"/>
              </a:rPr>
              <a:t>   d’eau</a:t>
            </a:r>
            <a:endParaRPr lang="fr-FR" sz="1400" b="1">
              <a:latin typeface="Arial" charset="0"/>
            </a:endParaRPr>
          </a:p>
        </p:txBody>
      </p:sp>
      <p:sp>
        <p:nvSpPr>
          <p:cNvPr id="11274" name="Rectangle 68"/>
          <p:cNvSpPr>
            <a:spLocks noChangeArrowheads="1"/>
          </p:cNvSpPr>
          <p:nvPr/>
        </p:nvSpPr>
        <p:spPr bwMode="auto">
          <a:xfrm>
            <a:off x="369888" y="3421063"/>
            <a:ext cx="4686300" cy="215900"/>
          </a:xfrm>
          <a:prstGeom prst="rect">
            <a:avLst/>
          </a:prstGeom>
          <a:noFill/>
          <a:ln w="9525">
            <a:noFill/>
            <a:miter lim="800000"/>
            <a:headEnd/>
            <a:tailEnd/>
          </a:ln>
        </p:spPr>
        <p:txBody>
          <a:bodyPr wrap="none" lIns="0" tIns="0" rIns="0" bIns="0">
            <a:spAutoFit/>
          </a:bodyPr>
          <a:lstStyle/>
          <a:p>
            <a:pPr eaLnBrk="1" hangingPunct="1"/>
            <a:r>
              <a:rPr lang="fr-FR" sz="1400" b="1">
                <a:solidFill>
                  <a:srgbClr val="3333FF"/>
                </a:solidFill>
                <a:latin typeface="Arial" charset="0"/>
              </a:rPr>
              <a:t>Formation d’un </a:t>
            </a:r>
            <a:r>
              <a:rPr lang="fr-FR" sz="1400" b="1" u="sng">
                <a:solidFill>
                  <a:srgbClr val="3333FF"/>
                </a:solidFill>
                <a:latin typeface="Arial" charset="0"/>
              </a:rPr>
              <a:t>TRIGLYCÉRIDE</a:t>
            </a:r>
            <a:r>
              <a:rPr lang="fr-FR" sz="1400" b="1">
                <a:solidFill>
                  <a:srgbClr val="3333FF"/>
                </a:solidFill>
                <a:latin typeface="Arial" charset="0"/>
              </a:rPr>
              <a:t> ou </a:t>
            </a:r>
            <a:r>
              <a:rPr lang="fr-FR" sz="1400" b="1" u="sng">
                <a:solidFill>
                  <a:srgbClr val="3333FF"/>
                </a:solidFill>
                <a:latin typeface="Arial" charset="0"/>
              </a:rPr>
              <a:t>GRAISSE NEUTRE</a:t>
            </a:r>
          </a:p>
        </p:txBody>
      </p:sp>
      <p:sp>
        <p:nvSpPr>
          <p:cNvPr id="11275" name="Rectangle 69"/>
          <p:cNvSpPr>
            <a:spLocks noChangeArrowheads="1"/>
          </p:cNvSpPr>
          <p:nvPr/>
        </p:nvSpPr>
        <p:spPr bwMode="auto">
          <a:xfrm>
            <a:off x="382588" y="1376363"/>
            <a:ext cx="109537"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11276" name="Rectangle 70"/>
          <p:cNvSpPr>
            <a:spLocks noChangeArrowheads="1"/>
          </p:cNvSpPr>
          <p:nvPr/>
        </p:nvSpPr>
        <p:spPr bwMode="auto">
          <a:xfrm>
            <a:off x="628650" y="1135063"/>
            <a:ext cx="109538"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11277" name="Rectangle 71"/>
          <p:cNvSpPr>
            <a:spLocks noChangeArrowheads="1"/>
          </p:cNvSpPr>
          <p:nvPr/>
        </p:nvSpPr>
        <p:spPr bwMode="auto">
          <a:xfrm>
            <a:off x="620713" y="2620963"/>
            <a:ext cx="109537"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11278" name="Rectangle 72"/>
          <p:cNvSpPr>
            <a:spLocks noChangeArrowheads="1"/>
          </p:cNvSpPr>
          <p:nvPr/>
        </p:nvSpPr>
        <p:spPr bwMode="auto">
          <a:xfrm>
            <a:off x="620713" y="1376363"/>
            <a:ext cx="109537"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a:t>
            </a:r>
            <a:endParaRPr lang="en-US" sz="1200" b="1">
              <a:latin typeface="Arial" charset="0"/>
            </a:endParaRPr>
          </a:p>
        </p:txBody>
      </p:sp>
      <p:sp>
        <p:nvSpPr>
          <p:cNvPr id="11279" name="Rectangle 73"/>
          <p:cNvSpPr>
            <a:spLocks noChangeArrowheads="1"/>
          </p:cNvSpPr>
          <p:nvPr/>
        </p:nvSpPr>
        <p:spPr bwMode="auto">
          <a:xfrm>
            <a:off x="620713" y="1870075"/>
            <a:ext cx="109537"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a:t>
            </a:r>
            <a:endParaRPr lang="en-US" sz="1200" b="1">
              <a:latin typeface="Arial" charset="0"/>
            </a:endParaRPr>
          </a:p>
        </p:txBody>
      </p:sp>
      <p:sp>
        <p:nvSpPr>
          <p:cNvPr id="11280" name="Rectangle 74"/>
          <p:cNvSpPr>
            <a:spLocks noChangeArrowheads="1"/>
          </p:cNvSpPr>
          <p:nvPr/>
        </p:nvSpPr>
        <p:spPr bwMode="auto">
          <a:xfrm>
            <a:off x="620713" y="2370138"/>
            <a:ext cx="109537"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a:t>
            </a:r>
            <a:endParaRPr lang="en-US" sz="1200" b="1">
              <a:latin typeface="Arial" charset="0"/>
            </a:endParaRPr>
          </a:p>
        </p:txBody>
      </p:sp>
      <p:sp>
        <p:nvSpPr>
          <p:cNvPr id="11281" name="Rectangle 75"/>
          <p:cNvSpPr>
            <a:spLocks noChangeArrowheads="1"/>
          </p:cNvSpPr>
          <p:nvPr/>
        </p:nvSpPr>
        <p:spPr bwMode="auto">
          <a:xfrm>
            <a:off x="869950" y="1387475"/>
            <a:ext cx="119063"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11282" name="Rectangle 76"/>
          <p:cNvSpPr>
            <a:spLocks noChangeArrowheads="1"/>
          </p:cNvSpPr>
          <p:nvPr/>
        </p:nvSpPr>
        <p:spPr bwMode="auto">
          <a:xfrm>
            <a:off x="860425" y="1870075"/>
            <a:ext cx="119063"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11283" name="Rectangle 77"/>
          <p:cNvSpPr>
            <a:spLocks noChangeArrowheads="1"/>
          </p:cNvSpPr>
          <p:nvPr/>
        </p:nvSpPr>
        <p:spPr bwMode="auto">
          <a:xfrm>
            <a:off x="860425" y="2370138"/>
            <a:ext cx="119063"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11284" name="Rectangle 78"/>
          <p:cNvSpPr>
            <a:spLocks noChangeArrowheads="1"/>
          </p:cNvSpPr>
          <p:nvPr/>
        </p:nvSpPr>
        <p:spPr bwMode="auto">
          <a:xfrm>
            <a:off x="390525" y="1870075"/>
            <a:ext cx="109538"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11285" name="Rectangle 79"/>
          <p:cNvSpPr>
            <a:spLocks noChangeArrowheads="1"/>
          </p:cNvSpPr>
          <p:nvPr/>
        </p:nvSpPr>
        <p:spPr bwMode="auto">
          <a:xfrm>
            <a:off x="382588" y="2370138"/>
            <a:ext cx="109537"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11286" name="Rectangle 80"/>
          <p:cNvSpPr>
            <a:spLocks noChangeArrowheads="1"/>
          </p:cNvSpPr>
          <p:nvPr/>
        </p:nvSpPr>
        <p:spPr bwMode="auto">
          <a:xfrm>
            <a:off x="1190625" y="1387475"/>
            <a:ext cx="109538"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11287" name="Rectangle 81"/>
          <p:cNvSpPr>
            <a:spLocks noChangeArrowheads="1"/>
          </p:cNvSpPr>
          <p:nvPr/>
        </p:nvSpPr>
        <p:spPr bwMode="auto">
          <a:xfrm>
            <a:off x="1878013" y="1376363"/>
            <a:ext cx="109537"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a:t>
            </a:r>
            <a:endParaRPr lang="en-US" sz="1200" b="1">
              <a:latin typeface="Arial" charset="0"/>
            </a:endParaRPr>
          </a:p>
        </p:txBody>
      </p:sp>
      <p:sp>
        <p:nvSpPr>
          <p:cNvPr id="11288" name="Rectangle 82"/>
          <p:cNvSpPr>
            <a:spLocks noChangeArrowheads="1"/>
          </p:cNvSpPr>
          <p:nvPr/>
        </p:nvSpPr>
        <p:spPr bwMode="auto">
          <a:xfrm>
            <a:off x="1878013" y="1125538"/>
            <a:ext cx="119062"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11289" name="Rectangle 83"/>
          <p:cNvSpPr>
            <a:spLocks noChangeArrowheads="1"/>
          </p:cNvSpPr>
          <p:nvPr/>
        </p:nvSpPr>
        <p:spPr bwMode="auto">
          <a:xfrm>
            <a:off x="2127250" y="1376363"/>
            <a:ext cx="276225"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290" name="Rectangle 84"/>
          <p:cNvSpPr>
            <a:spLocks noChangeArrowheads="1"/>
          </p:cNvSpPr>
          <p:nvPr/>
        </p:nvSpPr>
        <p:spPr bwMode="auto">
          <a:xfrm>
            <a:off x="2516188" y="1376363"/>
            <a:ext cx="276225"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291" name="Rectangle 85"/>
          <p:cNvSpPr>
            <a:spLocks noChangeArrowheads="1"/>
          </p:cNvSpPr>
          <p:nvPr/>
        </p:nvSpPr>
        <p:spPr bwMode="auto">
          <a:xfrm>
            <a:off x="2935288" y="1376363"/>
            <a:ext cx="276225"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292" name="Rectangle 86"/>
          <p:cNvSpPr>
            <a:spLocks noChangeArrowheads="1"/>
          </p:cNvSpPr>
          <p:nvPr/>
        </p:nvSpPr>
        <p:spPr bwMode="auto">
          <a:xfrm>
            <a:off x="3324225" y="1376363"/>
            <a:ext cx="276225"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293" name="Rectangle 87"/>
          <p:cNvSpPr>
            <a:spLocks noChangeArrowheads="1"/>
          </p:cNvSpPr>
          <p:nvPr/>
        </p:nvSpPr>
        <p:spPr bwMode="auto">
          <a:xfrm>
            <a:off x="3732213" y="1376363"/>
            <a:ext cx="276225"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3</a:t>
            </a:r>
            <a:endParaRPr lang="en-US" sz="1200" b="1">
              <a:latin typeface="Arial" charset="0"/>
            </a:endParaRPr>
          </a:p>
        </p:txBody>
      </p:sp>
      <p:sp>
        <p:nvSpPr>
          <p:cNvPr id="11294" name="Rectangle 88"/>
          <p:cNvSpPr>
            <a:spLocks noChangeArrowheads="1"/>
          </p:cNvSpPr>
          <p:nvPr/>
        </p:nvSpPr>
        <p:spPr bwMode="auto">
          <a:xfrm>
            <a:off x="1878013" y="1870075"/>
            <a:ext cx="109537"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a:t>
            </a:r>
            <a:endParaRPr lang="en-US" sz="1200" b="1">
              <a:latin typeface="Arial" charset="0"/>
            </a:endParaRPr>
          </a:p>
        </p:txBody>
      </p:sp>
      <p:sp>
        <p:nvSpPr>
          <p:cNvPr id="11295" name="Rectangle 89"/>
          <p:cNvSpPr>
            <a:spLocks noChangeArrowheads="1"/>
          </p:cNvSpPr>
          <p:nvPr/>
        </p:nvSpPr>
        <p:spPr bwMode="auto">
          <a:xfrm>
            <a:off x="1878013" y="1608138"/>
            <a:ext cx="119062"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11296" name="Rectangle 90"/>
          <p:cNvSpPr>
            <a:spLocks noChangeArrowheads="1"/>
          </p:cNvSpPr>
          <p:nvPr/>
        </p:nvSpPr>
        <p:spPr bwMode="auto">
          <a:xfrm>
            <a:off x="2127250" y="1870075"/>
            <a:ext cx="276225"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297" name="Rectangle 91"/>
          <p:cNvSpPr>
            <a:spLocks noChangeArrowheads="1"/>
          </p:cNvSpPr>
          <p:nvPr/>
        </p:nvSpPr>
        <p:spPr bwMode="auto">
          <a:xfrm>
            <a:off x="2516188" y="1870075"/>
            <a:ext cx="276225"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298" name="Rectangle 92"/>
          <p:cNvSpPr>
            <a:spLocks noChangeArrowheads="1"/>
          </p:cNvSpPr>
          <p:nvPr/>
        </p:nvSpPr>
        <p:spPr bwMode="auto">
          <a:xfrm>
            <a:off x="2935288" y="1870075"/>
            <a:ext cx="276225"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299" name="Rectangle 93"/>
          <p:cNvSpPr>
            <a:spLocks noChangeArrowheads="1"/>
          </p:cNvSpPr>
          <p:nvPr/>
        </p:nvSpPr>
        <p:spPr bwMode="auto">
          <a:xfrm>
            <a:off x="3324225" y="1870075"/>
            <a:ext cx="276225"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00" name="Rectangle 94"/>
          <p:cNvSpPr>
            <a:spLocks noChangeArrowheads="1"/>
          </p:cNvSpPr>
          <p:nvPr/>
        </p:nvSpPr>
        <p:spPr bwMode="auto">
          <a:xfrm>
            <a:off x="3732213" y="1870075"/>
            <a:ext cx="276225"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3</a:t>
            </a:r>
          </a:p>
        </p:txBody>
      </p:sp>
      <p:sp>
        <p:nvSpPr>
          <p:cNvPr id="11301" name="Rectangle 95"/>
          <p:cNvSpPr>
            <a:spLocks noChangeArrowheads="1"/>
          </p:cNvSpPr>
          <p:nvPr/>
        </p:nvSpPr>
        <p:spPr bwMode="auto">
          <a:xfrm>
            <a:off x="2127250" y="2370138"/>
            <a:ext cx="276225"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02" name="Rectangle 96"/>
          <p:cNvSpPr>
            <a:spLocks noChangeArrowheads="1"/>
          </p:cNvSpPr>
          <p:nvPr/>
        </p:nvSpPr>
        <p:spPr bwMode="auto">
          <a:xfrm>
            <a:off x="2516188" y="2370138"/>
            <a:ext cx="276225"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03" name="Rectangle 97"/>
          <p:cNvSpPr>
            <a:spLocks noChangeArrowheads="1"/>
          </p:cNvSpPr>
          <p:nvPr/>
        </p:nvSpPr>
        <p:spPr bwMode="auto">
          <a:xfrm>
            <a:off x="2935288" y="2370138"/>
            <a:ext cx="276225"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04" name="Rectangle 98"/>
          <p:cNvSpPr>
            <a:spLocks noChangeArrowheads="1"/>
          </p:cNvSpPr>
          <p:nvPr/>
        </p:nvSpPr>
        <p:spPr bwMode="auto">
          <a:xfrm>
            <a:off x="3324225" y="2370138"/>
            <a:ext cx="276225"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05" name="Rectangle 99"/>
          <p:cNvSpPr>
            <a:spLocks noChangeArrowheads="1"/>
          </p:cNvSpPr>
          <p:nvPr/>
        </p:nvSpPr>
        <p:spPr bwMode="auto">
          <a:xfrm>
            <a:off x="3732213" y="2370138"/>
            <a:ext cx="276225"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3</a:t>
            </a:r>
          </a:p>
        </p:txBody>
      </p:sp>
      <p:sp>
        <p:nvSpPr>
          <p:cNvPr id="11306" name="Rectangle 100"/>
          <p:cNvSpPr>
            <a:spLocks noChangeArrowheads="1"/>
          </p:cNvSpPr>
          <p:nvPr/>
        </p:nvSpPr>
        <p:spPr bwMode="auto">
          <a:xfrm>
            <a:off x="1509713" y="1879600"/>
            <a:ext cx="228600"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a:t>
            </a:r>
            <a:endParaRPr lang="en-US" sz="1200" b="1">
              <a:latin typeface="Arial" charset="0"/>
            </a:endParaRPr>
          </a:p>
        </p:txBody>
      </p:sp>
      <p:sp>
        <p:nvSpPr>
          <p:cNvPr id="11307" name="Rectangle 101"/>
          <p:cNvSpPr>
            <a:spLocks noChangeArrowheads="1"/>
          </p:cNvSpPr>
          <p:nvPr/>
        </p:nvSpPr>
        <p:spPr bwMode="auto">
          <a:xfrm>
            <a:off x="1509713" y="2370138"/>
            <a:ext cx="228600"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a:t>
            </a:r>
            <a:endParaRPr lang="en-US" sz="1200" b="1">
              <a:latin typeface="Arial" charset="0"/>
            </a:endParaRPr>
          </a:p>
        </p:txBody>
      </p:sp>
      <p:sp>
        <p:nvSpPr>
          <p:cNvPr id="11308" name="Rectangle 102"/>
          <p:cNvSpPr>
            <a:spLocks noChangeArrowheads="1"/>
          </p:cNvSpPr>
          <p:nvPr/>
        </p:nvSpPr>
        <p:spPr bwMode="auto">
          <a:xfrm>
            <a:off x="1509713" y="1376363"/>
            <a:ext cx="228600"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a:t>
            </a:r>
            <a:endParaRPr lang="en-US" sz="1200" b="1">
              <a:latin typeface="Arial" charset="0"/>
            </a:endParaRPr>
          </a:p>
        </p:txBody>
      </p:sp>
      <p:sp>
        <p:nvSpPr>
          <p:cNvPr id="11309" name="Rectangle 103"/>
          <p:cNvSpPr>
            <a:spLocks noChangeArrowheads="1"/>
          </p:cNvSpPr>
          <p:nvPr/>
        </p:nvSpPr>
        <p:spPr bwMode="auto">
          <a:xfrm>
            <a:off x="1190625" y="2370138"/>
            <a:ext cx="109538"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11310" name="Rectangle 104"/>
          <p:cNvSpPr>
            <a:spLocks noChangeArrowheads="1"/>
          </p:cNvSpPr>
          <p:nvPr/>
        </p:nvSpPr>
        <p:spPr bwMode="auto">
          <a:xfrm>
            <a:off x="1190625" y="1870075"/>
            <a:ext cx="109538"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11311" name="Rectangle 105"/>
          <p:cNvSpPr>
            <a:spLocks noChangeArrowheads="1"/>
          </p:cNvSpPr>
          <p:nvPr/>
        </p:nvSpPr>
        <p:spPr bwMode="auto">
          <a:xfrm>
            <a:off x="4362450" y="1376363"/>
            <a:ext cx="109538"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11312" name="Rectangle 106"/>
          <p:cNvSpPr>
            <a:spLocks noChangeArrowheads="1"/>
          </p:cNvSpPr>
          <p:nvPr/>
        </p:nvSpPr>
        <p:spPr bwMode="auto">
          <a:xfrm>
            <a:off x="4602163" y="1135063"/>
            <a:ext cx="109537"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11313" name="Rectangle 107"/>
          <p:cNvSpPr>
            <a:spLocks noChangeArrowheads="1"/>
          </p:cNvSpPr>
          <p:nvPr/>
        </p:nvSpPr>
        <p:spPr bwMode="auto">
          <a:xfrm>
            <a:off x="4602163" y="2630488"/>
            <a:ext cx="109537"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11314" name="Rectangle 108"/>
          <p:cNvSpPr>
            <a:spLocks noChangeArrowheads="1"/>
          </p:cNvSpPr>
          <p:nvPr/>
        </p:nvSpPr>
        <p:spPr bwMode="auto">
          <a:xfrm>
            <a:off x="4602163" y="1376363"/>
            <a:ext cx="128587" cy="212725"/>
          </a:xfrm>
          <a:prstGeom prst="rect">
            <a:avLst/>
          </a:prstGeom>
          <a:noFill/>
          <a:ln w="9525">
            <a:noFill/>
            <a:miter lim="800000"/>
            <a:headEnd/>
            <a:tailEnd/>
          </a:ln>
        </p:spPr>
        <p:txBody>
          <a:bodyPr wrap="none" lIns="0" tIns="0" rIns="0" bIns="0">
            <a:spAutoFit/>
          </a:bodyPr>
          <a:lstStyle/>
          <a:p>
            <a:pPr eaLnBrk="1" hangingPunct="1"/>
            <a:r>
              <a:rPr lang="en-US" sz="1400" b="1">
                <a:solidFill>
                  <a:srgbClr val="000000"/>
                </a:solidFill>
                <a:latin typeface="Arial" charset="0"/>
              </a:rPr>
              <a:t>C</a:t>
            </a:r>
            <a:endParaRPr lang="en-US" sz="1400" b="1">
              <a:latin typeface="Arial" charset="0"/>
            </a:endParaRPr>
          </a:p>
        </p:txBody>
      </p:sp>
      <p:sp>
        <p:nvSpPr>
          <p:cNvPr id="11315" name="Rectangle 109"/>
          <p:cNvSpPr>
            <a:spLocks noChangeArrowheads="1"/>
          </p:cNvSpPr>
          <p:nvPr/>
        </p:nvSpPr>
        <p:spPr bwMode="auto">
          <a:xfrm>
            <a:off x="4602163" y="1870075"/>
            <a:ext cx="128587" cy="212725"/>
          </a:xfrm>
          <a:prstGeom prst="rect">
            <a:avLst/>
          </a:prstGeom>
          <a:noFill/>
          <a:ln w="9525">
            <a:noFill/>
            <a:miter lim="800000"/>
            <a:headEnd/>
            <a:tailEnd/>
          </a:ln>
        </p:spPr>
        <p:txBody>
          <a:bodyPr wrap="none" lIns="0" tIns="0" rIns="0" bIns="0">
            <a:spAutoFit/>
          </a:bodyPr>
          <a:lstStyle/>
          <a:p>
            <a:pPr eaLnBrk="1" hangingPunct="1"/>
            <a:r>
              <a:rPr lang="en-US" sz="1400" b="1">
                <a:solidFill>
                  <a:srgbClr val="000000"/>
                </a:solidFill>
                <a:latin typeface="Arial" charset="0"/>
              </a:rPr>
              <a:t>C</a:t>
            </a:r>
            <a:endParaRPr lang="en-US" sz="1400" b="1">
              <a:latin typeface="Arial" charset="0"/>
            </a:endParaRPr>
          </a:p>
        </p:txBody>
      </p:sp>
      <p:sp>
        <p:nvSpPr>
          <p:cNvPr id="11316" name="Rectangle 110"/>
          <p:cNvSpPr>
            <a:spLocks noChangeArrowheads="1"/>
          </p:cNvSpPr>
          <p:nvPr/>
        </p:nvSpPr>
        <p:spPr bwMode="auto">
          <a:xfrm>
            <a:off x="4602163" y="2370138"/>
            <a:ext cx="128587" cy="212725"/>
          </a:xfrm>
          <a:prstGeom prst="rect">
            <a:avLst/>
          </a:prstGeom>
          <a:noFill/>
          <a:ln w="9525">
            <a:noFill/>
            <a:miter lim="800000"/>
            <a:headEnd/>
            <a:tailEnd/>
          </a:ln>
        </p:spPr>
        <p:txBody>
          <a:bodyPr wrap="none" lIns="0" tIns="0" rIns="0" bIns="0">
            <a:spAutoFit/>
          </a:bodyPr>
          <a:lstStyle/>
          <a:p>
            <a:pPr eaLnBrk="1" hangingPunct="1"/>
            <a:r>
              <a:rPr lang="en-US" sz="1400" b="1">
                <a:solidFill>
                  <a:srgbClr val="000000"/>
                </a:solidFill>
                <a:latin typeface="Arial" charset="0"/>
              </a:rPr>
              <a:t>C</a:t>
            </a:r>
            <a:endParaRPr lang="en-US" sz="1400" b="1">
              <a:latin typeface="Arial" charset="0"/>
            </a:endParaRPr>
          </a:p>
        </p:txBody>
      </p:sp>
      <p:sp>
        <p:nvSpPr>
          <p:cNvPr id="11317" name="Rectangle 111"/>
          <p:cNvSpPr>
            <a:spLocks noChangeArrowheads="1"/>
          </p:cNvSpPr>
          <p:nvPr/>
        </p:nvSpPr>
        <p:spPr bwMode="auto">
          <a:xfrm>
            <a:off x="4851400" y="1387475"/>
            <a:ext cx="119063"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11318" name="Rectangle 112"/>
          <p:cNvSpPr>
            <a:spLocks noChangeArrowheads="1"/>
          </p:cNvSpPr>
          <p:nvPr/>
        </p:nvSpPr>
        <p:spPr bwMode="auto">
          <a:xfrm>
            <a:off x="4841875" y="1870075"/>
            <a:ext cx="119063"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11319" name="Rectangle 113"/>
          <p:cNvSpPr>
            <a:spLocks noChangeArrowheads="1"/>
          </p:cNvSpPr>
          <p:nvPr/>
        </p:nvSpPr>
        <p:spPr bwMode="auto">
          <a:xfrm>
            <a:off x="4841875" y="2370138"/>
            <a:ext cx="119063"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11320" name="Rectangle 114"/>
          <p:cNvSpPr>
            <a:spLocks noChangeArrowheads="1"/>
          </p:cNvSpPr>
          <p:nvPr/>
        </p:nvSpPr>
        <p:spPr bwMode="auto">
          <a:xfrm>
            <a:off x="4371975" y="1870075"/>
            <a:ext cx="109538"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11321" name="Rectangle 115"/>
          <p:cNvSpPr>
            <a:spLocks noChangeArrowheads="1"/>
          </p:cNvSpPr>
          <p:nvPr/>
        </p:nvSpPr>
        <p:spPr bwMode="auto">
          <a:xfrm>
            <a:off x="4362450" y="2370138"/>
            <a:ext cx="109538"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endParaRPr lang="en-US" sz="1200" b="1">
              <a:latin typeface="Arial" charset="0"/>
            </a:endParaRPr>
          </a:p>
        </p:txBody>
      </p:sp>
      <p:sp>
        <p:nvSpPr>
          <p:cNvPr id="11322" name="Rectangle 116"/>
          <p:cNvSpPr>
            <a:spLocks noChangeArrowheads="1"/>
          </p:cNvSpPr>
          <p:nvPr/>
        </p:nvSpPr>
        <p:spPr bwMode="auto">
          <a:xfrm>
            <a:off x="5362575" y="1376363"/>
            <a:ext cx="276225"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23" name="Rectangle 117"/>
          <p:cNvSpPr>
            <a:spLocks noChangeArrowheads="1"/>
          </p:cNvSpPr>
          <p:nvPr/>
        </p:nvSpPr>
        <p:spPr bwMode="auto">
          <a:xfrm>
            <a:off x="5759450" y="1376363"/>
            <a:ext cx="276225"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24" name="Rectangle 118"/>
          <p:cNvSpPr>
            <a:spLocks noChangeArrowheads="1"/>
          </p:cNvSpPr>
          <p:nvPr/>
        </p:nvSpPr>
        <p:spPr bwMode="auto">
          <a:xfrm>
            <a:off x="6169025" y="1376363"/>
            <a:ext cx="276225"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25" name="Rectangle 119"/>
          <p:cNvSpPr>
            <a:spLocks noChangeArrowheads="1"/>
          </p:cNvSpPr>
          <p:nvPr/>
        </p:nvSpPr>
        <p:spPr bwMode="auto">
          <a:xfrm>
            <a:off x="6567488" y="1376363"/>
            <a:ext cx="276225"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endParaRPr lang="en-US" sz="1200" b="1">
              <a:latin typeface="Arial" charset="0"/>
            </a:endParaRPr>
          </a:p>
        </p:txBody>
      </p:sp>
      <p:sp>
        <p:nvSpPr>
          <p:cNvPr id="11326" name="Rectangle 120"/>
          <p:cNvSpPr>
            <a:spLocks noChangeArrowheads="1"/>
          </p:cNvSpPr>
          <p:nvPr/>
        </p:nvSpPr>
        <p:spPr bwMode="auto">
          <a:xfrm>
            <a:off x="6965950" y="1376363"/>
            <a:ext cx="276225"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3</a:t>
            </a:r>
            <a:endParaRPr lang="en-US" sz="1200" b="1">
              <a:latin typeface="Arial" charset="0"/>
            </a:endParaRPr>
          </a:p>
        </p:txBody>
      </p:sp>
      <p:sp>
        <p:nvSpPr>
          <p:cNvPr id="11327" name="Rectangle 121"/>
          <p:cNvSpPr>
            <a:spLocks noChangeArrowheads="1"/>
          </p:cNvSpPr>
          <p:nvPr/>
        </p:nvSpPr>
        <p:spPr bwMode="auto">
          <a:xfrm>
            <a:off x="5362575" y="1870075"/>
            <a:ext cx="276225"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28" name="Rectangle 122"/>
          <p:cNvSpPr>
            <a:spLocks noChangeArrowheads="1"/>
          </p:cNvSpPr>
          <p:nvPr/>
        </p:nvSpPr>
        <p:spPr bwMode="auto">
          <a:xfrm>
            <a:off x="5759450" y="1870075"/>
            <a:ext cx="276225"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29" name="Rectangle 123"/>
          <p:cNvSpPr>
            <a:spLocks noChangeArrowheads="1"/>
          </p:cNvSpPr>
          <p:nvPr/>
        </p:nvSpPr>
        <p:spPr bwMode="auto">
          <a:xfrm>
            <a:off x="6169025" y="1870075"/>
            <a:ext cx="276225"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30" name="Rectangle 124"/>
          <p:cNvSpPr>
            <a:spLocks noChangeArrowheads="1"/>
          </p:cNvSpPr>
          <p:nvPr/>
        </p:nvSpPr>
        <p:spPr bwMode="auto">
          <a:xfrm>
            <a:off x="6567488" y="1870075"/>
            <a:ext cx="276225"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31" name="Rectangle 125"/>
          <p:cNvSpPr>
            <a:spLocks noChangeArrowheads="1"/>
          </p:cNvSpPr>
          <p:nvPr/>
        </p:nvSpPr>
        <p:spPr bwMode="auto">
          <a:xfrm>
            <a:off x="6965950" y="1870075"/>
            <a:ext cx="276225"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3</a:t>
            </a:r>
          </a:p>
        </p:txBody>
      </p:sp>
      <p:sp>
        <p:nvSpPr>
          <p:cNvPr id="11332" name="Rectangle 126"/>
          <p:cNvSpPr>
            <a:spLocks noChangeArrowheads="1"/>
          </p:cNvSpPr>
          <p:nvPr/>
        </p:nvSpPr>
        <p:spPr bwMode="auto">
          <a:xfrm>
            <a:off x="5362575" y="2370138"/>
            <a:ext cx="276225"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33" name="Rectangle 127"/>
          <p:cNvSpPr>
            <a:spLocks noChangeArrowheads="1"/>
          </p:cNvSpPr>
          <p:nvPr/>
        </p:nvSpPr>
        <p:spPr bwMode="auto">
          <a:xfrm>
            <a:off x="5748338" y="2370138"/>
            <a:ext cx="276225"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34" name="Rectangle 128"/>
          <p:cNvSpPr>
            <a:spLocks noChangeArrowheads="1"/>
          </p:cNvSpPr>
          <p:nvPr/>
        </p:nvSpPr>
        <p:spPr bwMode="auto">
          <a:xfrm>
            <a:off x="6169025" y="2370138"/>
            <a:ext cx="276225"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35" name="Rectangle 129"/>
          <p:cNvSpPr>
            <a:spLocks noChangeArrowheads="1"/>
          </p:cNvSpPr>
          <p:nvPr/>
        </p:nvSpPr>
        <p:spPr bwMode="auto">
          <a:xfrm>
            <a:off x="6556375" y="2370138"/>
            <a:ext cx="276225"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2</a:t>
            </a:r>
          </a:p>
        </p:txBody>
      </p:sp>
      <p:sp>
        <p:nvSpPr>
          <p:cNvPr id="11336" name="Rectangle 130"/>
          <p:cNvSpPr>
            <a:spLocks noChangeArrowheads="1"/>
          </p:cNvSpPr>
          <p:nvPr/>
        </p:nvSpPr>
        <p:spPr bwMode="auto">
          <a:xfrm>
            <a:off x="6965950" y="2370138"/>
            <a:ext cx="276225"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3</a:t>
            </a:r>
          </a:p>
        </p:txBody>
      </p:sp>
      <p:sp>
        <p:nvSpPr>
          <p:cNvPr id="11337" name="Rectangle 131"/>
          <p:cNvSpPr>
            <a:spLocks noChangeArrowheads="1"/>
          </p:cNvSpPr>
          <p:nvPr/>
        </p:nvSpPr>
        <p:spPr bwMode="auto">
          <a:xfrm>
            <a:off x="7424738" y="1771650"/>
            <a:ext cx="369887"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3H</a:t>
            </a:r>
            <a:r>
              <a:rPr lang="en-US" sz="1200" b="1" baseline="-25000">
                <a:solidFill>
                  <a:srgbClr val="000000"/>
                </a:solidFill>
                <a:latin typeface="Arial" charset="0"/>
              </a:rPr>
              <a:t>2</a:t>
            </a:r>
            <a:r>
              <a:rPr lang="en-US" sz="1200" b="1">
                <a:solidFill>
                  <a:srgbClr val="000000"/>
                </a:solidFill>
                <a:latin typeface="Arial" charset="0"/>
              </a:rPr>
              <a:t>O</a:t>
            </a:r>
            <a:endParaRPr lang="en-US" sz="1200" b="1">
              <a:latin typeface="Arial" charset="0"/>
            </a:endParaRPr>
          </a:p>
        </p:txBody>
      </p:sp>
      <p:sp>
        <p:nvSpPr>
          <p:cNvPr id="11338" name="Rectangle 132"/>
          <p:cNvSpPr>
            <a:spLocks noChangeArrowheads="1"/>
          </p:cNvSpPr>
          <p:nvPr/>
        </p:nvSpPr>
        <p:spPr bwMode="auto">
          <a:xfrm>
            <a:off x="5110163" y="1376363"/>
            <a:ext cx="109537"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a:t>
            </a:r>
            <a:endParaRPr lang="en-US" sz="1200" b="1">
              <a:latin typeface="Arial" charset="0"/>
            </a:endParaRPr>
          </a:p>
        </p:txBody>
      </p:sp>
      <p:sp>
        <p:nvSpPr>
          <p:cNvPr id="11339" name="Rectangle 133"/>
          <p:cNvSpPr>
            <a:spLocks noChangeArrowheads="1"/>
          </p:cNvSpPr>
          <p:nvPr/>
        </p:nvSpPr>
        <p:spPr bwMode="auto">
          <a:xfrm>
            <a:off x="5110163" y="1125538"/>
            <a:ext cx="119062"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11340" name="Rectangle 134"/>
          <p:cNvSpPr>
            <a:spLocks noChangeArrowheads="1"/>
          </p:cNvSpPr>
          <p:nvPr/>
        </p:nvSpPr>
        <p:spPr bwMode="auto">
          <a:xfrm>
            <a:off x="5110163" y="1870075"/>
            <a:ext cx="109537"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a:t>
            </a:r>
            <a:endParaRPr lang="en-US" sz="1200" b="1">
              <a:latin typeface="Arial" charset="0"/>
            </a:endParaRPr>
          </a:p>
        </p:txBody>
      </p:sp>
      <p:sp>
        <p:nvSpPr>
          <p:cNvPr id="11341" name="Rectangle 135"/>
          <p:cNvSpPr>
            <a:spLocks noChangeArrowheads="1"/>
          </p:cNvSpPr>
          <p:nvPr/>
        </p:nvSpPr>
        <p:spPr bwMode="auto">
          <a:xfrm>
            <a:off x="5110163" y="1608138"/>
            <a:ext cx="119062"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11342" name="Rectangle 136"/>
          <p:cNvSpPr>
            <a:spLocks noChangeArrowheads="1"/>
          </p:cNvSpPr>
          <p:nvPr/>
        </p:nvSpPr>
        <p:spPr bwMode="auto">
          <a:xfrm>
            <a:off x="5110163" y="2370138"/>
            <a:ext cx="109537"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a:t>
            </a:r>
            <a:endParaRPr lang="en-US" sz="1200" b="1">
              <a:latin typeface="Arial" charset="0"/>
            </a:endParaRPr>
          </a:p>
        </p:txBody>
      </p:sp>
      <p:sp>
        <p:nvSpPr>
          <p:cNvPr id="11343" name="Rectangle 137"/>
          <p:cNvSpPr>
            <a:spLocks noChangeArrowheads="1"/>
          </p:cNvSpPr>
          <p:nvPr/>
        </p:nvSpPr>
        <p:spPr bwMode="auto">
          <a:xfrm>
            <a:off x="5100638" y="2111375"/>
            <a:ext cx="119062"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11344" name="Rectangle 138"/>
          <p:cNvSpPr>
            <a:spLocks noChangeArrowheads="1"/>
          </p:cNvSpPr>
          <p:nvPr/>
        </p:nvSpPr>
        <p:spPr bwMode="auto">
          <a:xfrm>
            <a:off x="1878013" y="2370138"/>
            <a:ext cx="109537" cy="182562"/>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a:t>
            </a:r>
            <a:endParaRPr lang="en-US" sz="1200" b="1">
              <a:latin typeface="Arial" charset="0"/>
            </a:endParaRPr>
          </a:p>
        </p:txBody>
      </p:sp>
      <p:sp>
        <p:nvSpPr>
          <p:cNvPr id="11345" name="Rectangle 139"/>
          <p:cNvSpPr>
            <a:spLocks noChangeArrowheads="1"/>
          </p:cNvSpPr>
          <p:nvPr/>
        </p:nvSpPr>
        <p:spPr bwMode="auto">
          <a:xfrm>
            <a:off x="1878013" y="2111375"/>
            <a:ext cx="119062"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O</a:t>
            </a:r>
            <a:endParaRPr lang="en-US" sz="1200" b="1">
              <a:latin typeface="Arial" charset="0"/>
            </a:endParaRPr>
          </a:p>
        </p:txBody>
      </p:sp>
      <p:sp>
        <p:nvSpPr>
          <p:cNvPr id="11346" name="Rectangle 140"/>
          <p:cNvSpPr>
            <a:spLocks noChangeArrowheads="1"/>
          </p:cNvSpPr>
          <p:nvPr/>
        </p:nvSpPr>
        <p:spPr bwMode="auto">
          <a:xfrm>
            <a:off x="1368425" y="1858963"/>
            <a:ext cx="103188" cy="212725"/>
          </a:xfrm>
          <a:prstGeom prst="rect">
            <a:avLst/>
          </a:prstGeom>
          <a:noFill/>
          <a:ln w="9525">
            <a:noFill/>
            <a:miter lim="800000"/>
            <a:headEnd/>
            <a:tailEnd/>
          </a:ln>
        </p:spPr>
        <p:txBody>
          <a:bodyPr wrap="none" lIns="0" tIns="0" rIns="0" bIns="0">
            <a:spAutoFit/>
          </a:bodyPr>
          <a:lstStyle/>
          <a:p>
            <a:pPr eaLnBrk="1" hangingPunct="1"/>
            <a:r>
              <a:rPr lang="en-US" sz="1400" b="1">
                <a:solidFill>
                  <a:srgbClr val="000000"/>
                </a:solidFill>
                <a:latin typeface="Arial" charset="0"/>
              </a:rPr>
              <a:t>+</a:t>
            </a:r>
            <a:endParaRPr lang="en-US" sz="1400" b="1">
              <a:latin typeface="Arial" charset="0"/>
            </a:endParaRPr>
          </a:p>
        </p:txBody>
      </p:sp>
      <p:sp>
        <p:nvSpPr>
          <p:cNvPr id="11347" name="Rectangle 141"/>
          <p:cNvSpPr>
            <a:spLocks noChangeArrowheads="1"/>
          </p:cNvSpPr>
          <p:nvPr/>
        </p:nvSpPr>
        <p:spPr bwMode="auto">
          <a:xfrm>
            <a:off x="7285038" y="1762125"/>
            <a:ext cx="103187" cy="212725"/>
          </a:xfrm>
          <a:prstGeom prst="rect">
            <a:avLst/>
          </a:prstGeom>
          <a:noFill/>
          <a:ln w="9525">
            <a:noFill/>
            <a:miter lim="800000"/>
            <a:headEnd/>
            <a:tailEnd/>
          </a:ln>
        </p:spPr>
        <p:txBody>
          <a:bodyPr wrap="none" lIns="0" tIns="0" rIns="0" bIns="0">
            <a:spAutoFit/>
          </a:bodyPr>
          <a:lstStyle/>
          <a:p>
            <a:pPr eaLnBrk="1" hangingPunct="1"/>
            <a:r>
              <a:rPr lang="en-US" sz="1400" b="1">
                <a:solidFill>
                  <a:srgbClr val="000000"/>
                </a:solidFill>
                <a:latin typeface="Arial" charset="0"/>
              </a:rPr>
              <a:t>+</a:t>
            </a:r>
            <a:endParaRPr lang="en-US" sz="1400" b="1">
              <a:latin typeface="Arial" charset="0"/>
            </a:endParaRPr>
          </a:p>
        </p:txBody>
      </p:sp>
      <p:grpSp>
        <p:nvGrpSpPr>
          <p:cNvPr id="11348" name="Group 142"/>
          <p:cNvGrpSpPr>
            <a:grpSpLocks/>
          </p:cNvGrpSpPr>
          <p:nvPr/>
        </p:nvGrpSpPr>
        <p:grpSpPr bwMode="auto">
          <a:xfrm>
            <a:off x="355600" y="2833688"/>
            <a:ext cx="703263" cy="198437"/>
            <a:chOff x="284" y="2884"/>
            <a:chExt cx="564" cy="164"/>
          </a:xfrm>
        </p:grpSpPr>
        <p:sp>
          <p:nvSpPr>
            <p:cNvPr id="11365" name="Line 143"/>
            <p:cNvSpPr>
              <a:spLocks noChangeShapeType="1"/>
            </p:cNvSpPr>
            <p:nvPr/>
          </p:nvSpPr>
          <p:spPr bwMode="auto">
            <a:xfrm flipV="1">
              <a:off x="543" y="2968"/>
              <a:ext cx="1" cy="80"/>
            </a:xfrm>
            <a:prstGeom prst="line">
              <a:avLst/>
            </a:prstGeom>
            <a:noFill/>
            <a:ln w="19050">
              <a:solidFill>
                <a:srgbClr val="000000"/>
              </a:solidFill>
              <a:round/>
              <a:headEnd/>
              <a:tailEnd/>
            </a:ln>
          </p:spPr>
          <p:txBody>
            <a:bodyPr/>
            <a:lstStyle/>
            <a:p>
              <a:endParaRPr lang="fr-CA"/>
            </a:p>
          </p:txBody>
        </p:sp>
        <p:sp>
          <p:nvSpPr>
            <p:cNvPr id="11366" name="Line 144"/>
            <p:cNvSpPr>
              <a:spLocks noChangeShapeType="1"/>
            </p:cNvSpPr>
            <p:nvPr/>
          </p:nvSpPr>
          <p:spPr bwMode="auto">
            <a:xfrm>
              <a:off x="284" y="2884"/>
              <a:ext cx="0" cy="84"/>
            </a:xfrm>
            <a:prstGeom prst="line">
              <a:avLst/>
            </a:prstGeom>
            <a:noFill/>
            <a:ln w="19050">
              <a:solidFill>
                <a:schemeClr val="tx1"/>
              </a:solidFill>
              <a:round/>
              <a:headEnd/>
              <a:tailEnd/>
            </a:ln>
          </p:spPr>
          <p:txBody>
            <a:bodyPr wrap="none" anchor="ctr"/>
            <a:lstStyle/>
            <a:p>
              <a:endParaRPr lang="fr-CA"/>
            </a:p>
          </p:txBody>
        </p:sp>
        <p:sp>
          <p:nvSpPr>
            <p:cNvPr id="11367" name="Line 145"/>
            <p:cNvSpPr>
              <a:spLocks noChangeShapeType="1"/>
            </p:cNvSpPr>
            <p:nvPr/>
          </p:nvSpPr>
          <p:spPr bwMode="auto">
            <a:xfrm>
              <a:off x="848" y="2884"/>
              <a:ext cx="0" cy="84"/>
            </a:xfrm>
            <a:prstGeom prst="line">
              <a:avLst/>
            </a:prstGeom>
            <a:noFill/>
            <a:ln w="19050">
              <a:solidFill>
                <a:schemeClr val="tx1"/>
              </a:solidFill>
              <a:round/>
              <a:headEnd/>
              <a:tailEnd/>
            </a:ln>
          </p:spPr>
          <p:txBody>
            <a:bodyPr wrap="none" anchor="ctr"/>
            <a:lstStyle/>
            <a:p>
              <a:endParaRPr lang="fr-CA"/>
            </a:p>
          </p:txBody>
        </p:sp>
        <p:sp>
          <p:nvSpPr>
            <p:cNvPr id="11368" name="Line 146"/>
            <p:cNvSpPr>
              <a:spLocks noChangeShapeType="1"/>
            </p:cNvSpPr>
            <p:nvPr/>
          </p:nvSpPr>
          <p:spPr bwMode="auto">
            <a:xfrm>
              <a:off x="284" y="2968"/>
              <a:ext cx="564" cy="0"/>
            </a:xfrm>
            <a:prstGeom prst="line">
              <a:avLst/>
            </a:prstGeom>
            <a:noFill/>
            <a:ln w="19050">
              <a:solidFill>
                <a:schemeClr val="tx1"/>
              </a:solidFill>
              <a:round/>
              <a:headEnd/>
              <a:tailEnd/>
            </a:ln>
          </p:spPr>
          <p:txBody>
            <a:bodyPr wrap="none" anchor="ctr"/>
            <a:lstStyle/>
            <a:p>
              <a:endParaRPr lang="fr-CA"/>
            </a:p>
          </p:txBody>
        </p:sp>
      </p:grpSp>
      <p:sp>
        <p:nvSpPr>
          <p:cNvPr id="11349" name="Line 147"/>
          <p:cNvSpPr>
            <a:spLocks noChangeShapeType="1"/>
          </p:cNvSpPr>
          <p:nvPr/>
        </p:nvSpPr>
        <p:spPr bwMode="auto">
          <a:xfrm>
            <a:off x="2943225" y="2935288"/>
            <a:ext cx="3175" cy="74612"/>
          </a:xfrm>
          <a:prstGeom prst="line">
            <a:avLst/>
          </a:prstGeom>
          <a:noFill/>
          <a:ln w="19050">
            <a:solidFill>
              <a:srgbClr val="000000"/>
            </a:solidFill>
            <a:round/>
            <a:headEnd/>
            <a:tailEnd/>
          </a:ln>
        </p:spPr>
        <p:txBody>
          <a:bodyPr/>
          <a:lstStyle/>
          <a:p>
            <a:endParaRPr lang="fr-CA"/>
          </a:p>
        </p:txBody>
      </p:sp>
      <p:sp>
        <p:nvSpPr>
          <p:cNvPr id="11350" name="Line 148"/>
          <p:cNvSpPr>
            <a:spLocks noChangeShapeType="1"/>
          </p:cNvSpPr>
          <p:nvPr/>
        </p:nvSpPr>
        <p:spPr bwMode="auto">
          <a:xfrm>
            <a:off x="1822450" y="2833688"/>
            <a:ext cx="0" cy="101600"/>
          </a:xfrm>
          <a:prstGeom prst="line">
            <a:avLst/>
          </a:prstGeom>
          <a:noFill/>
          <a:ln w="19050">
            <a:solidFill>
              <a:schemeClr val="tx1"/>
            </a:solidFill>
            <a:round/>
            <a:headEnd/>
            <a:tailEnd/>
          </a:ln>
        </p:spPr>
        <p:txBody>
          <a:bodyPr wrap="none" anchor="ctr"/>
          <a:lstStyle/>
          <a:p>
            <a:endParaRPr lang="fr-CA"/>
          </a:p>
        </p:txBody>
      </p:sp>
      <p:sp>
        <p:nvSpPr>
          <p:cNvPr id="11351" name="Line 149"/>
          <p:cNvSpPr>
            <a:spLocks noChangeShapeType="1"/>
          </p:cNvSpPr>
          <p:nvPr/>
        </p:nvSpPr>
        <p:spPr bwMode="auto">
          <a:xfrm>
            <a:off x="4052888" y="2833688"/>
            <a:ext cx="0" cy="101600"/>
          </a:xfrm>
          <a:prstGeom prst="line">
            <a:avLst/>
          </a:prstGeom>
          <a:noFill/>
          <a:ln w="19050">
            <a:solidFill>
              <a:schemeClr val="tx1"/>
            </a:solidFill>
            <a:round/>
            <a:headEnd/>
            <a:tailEnd/>
          </a:ln>
        </p:spPr>
        <p:txBody>
          <a:bodyPr wrap="none" anchor="ctr"/>
          <a:lstStyle/>
          <a:p>
            <a:endParaRPr lang="fr-CA"/>
          </a:p>
        </p:txBody>
      </p:sp>
      <p:sp>
        <p:nvSpPr>
          <p:cNvPr id="11352" name="Line 150"/>
          <p:cNvSpPr>
            <a:spLocks noChangeShapeType="1"/>
          </p:cNvSpPr>
          <p:nvPr/>
        </p:nvSpPr>
        <p:spPr bwMode="auto">
          <a:xfrm>
            <a:off x="1822450" y="2935288"/>
            <a:ext cx="2230438" cy="0"/>
          </a:xfrm>
          <a:prstGeom prst="line">
            <a:avLst/>
          </a:prstGeom>
          <a:noFill/>
          <a:ln w="19050">
            <a:solidFill>
              <a:schemeClr val="tx1"/>
            </a:solidFill>
            <a:round/>
            <a:headEnd/>
            <a:tailEnd/>
          </a:ln>
        </p:spPr>
        <p:txBody>
          <a:bodyPr wrap="none" anchor="ctr"/>
          <a:lstStyle/>
          <a:p>
            <a:endParaRPr lang="fr-CA"/>
          </a:p>
        </p:txBody>
      </p:sp>
      <p:sp>
        <p:nvSpPr>
          <p:cNvPr id="11353" name="Line 151"/>
          <p:cNvSpPr>
            <a:spLocks noChangeShapeType="1"/>
          </p:cNvSpPr>
          <p:nvPr/>
        </p:nvSpPr>
        <p:spPr bwMode="auto">
          <a:xfrm flipH="1" flipV="1">
            <a:off x="5688013" y="2935288"/>
            <a:ext cx="1587" cy="100012"/>
          </a:xfrm>
          <a:prstGeom prst="line">
            <a:avLst/>
          </a:prstGeom>
          <a:noFill/>
          <a:ln w="19050">
            <a:solidFill>
              <a:srgbClr val="000000"/>
            </a:solidFill>
            <a:round/>
            <a:headEnd/>
            <a:tailEnd/>
          </a:ln>
        </p:spPr>
        <p:txBody>
          <a:bodyPr/>
          <a:lstStyle/>
          <a:p>
            <a:endParaRPr lang="fr-CA"/>
          </a:p>
        </p:txBody>
      </p:sp>
      <p:sp>
        <p:nvSpPr>
          <p:cNvPr id="11354" name="Line 152"/>
          <p:cNvSpPr>
            <a:spLocks noChangeShapeType="1"/>
          </p:cNvSpPr>
          <p:nvPr/>
        </p:nvSpPr>
        <p:spPr bwMode="auto">
          <a:xfrm>
            <a:off x="4332288" y="2833688"/>
            <a:ext cx="0" cy="101600"/>
          </a:xfrm>
          <a:prstGeom prst="line">
            <a:avLst/>
          </a:prstGeom>
          <a:noFill/>
          <a:ln w="19050">
            <a:solidFill>
              <a:schemeClr val="tx1"/>
            </a:solidFill>
            <a:round/>
            <a:headEnd/>
            <a:tailEnd/>
          </a:ln>
        </p:spPr>
        <p:txBody>
          <a:bodyPr wrap="none" anchor="ctr"/>
          <a:lstStyle/>
          <a:p>
            <a:endParaRPr lang="fr-CA"/>
          </a:p>
        </p:txBody>
      </p:sp>
      <p:sp>
        <p:nvSpPr>
          <p:cNvPr id="11355" name="Line 153"/>
          <p:cNvSpPr>
            <a:spLocks noChangeShapeType="1"/>
          </p:cNvSpPr>
          <p:nvPr/>
        </p:nvSpPr>
        <p:spPr bwMode="auto">
          <a:xfrm>
            <a:off x="7275513" y="2833688"/>
            <a:ext cx="0" cy="101600"/>
          </a:xfrm>
          <a:prstGeom prst="line">
            <a:avLst/>
          </a:prstGeom>
          <a:noFill/>
          <a:ln w="19050">
            <a:solidFill>
              <a:schemeClr val="tx1"/>
            </a:solidFill>
            <a:round/>
            <a:headEnd/>
            <a:tailEnd/>
          </a:ln>
        </p:spPr>
        <p:txBody>
          <a:bodyPr wrap="none" anchor="ctr"/>
          <a:lstStyle/>
          <a:p>
            <a:endParaRPr lang="fr-CA"/>
          </a:p>
        </p:txBody>
      </p:sp>
      <p:sp>
        <p:nvSpPr>
          <p:cNvPr id="11356" name="Line 154"/>
          <p:cNvSpPr>
            <a:spLocks noChangeShapeType="1"/>
          </p:cNvSpPr>
          <p:nvPr/>
        </p:nvSpPr>
        <p:spPr bwMode="auto">
          <a:xfrm>
            <a:off x="4332288" y="2935288"/>
            <a:ext cx="2943225" cy="0"/>
          </a:xfrm>
          <a:prstGeom prst="line">
            <a:avLst/>
          </a:prstGeom>
          <a:noFill/>
          <a:ln w="19050">
            <a:solidFill>
              <a:schemeClr val="tx1"/>
            </a:solidFill>
            <a:round/>
            <a:headEnd/>
            <a:tailEnd/>
          </a:ln>
        </p:spPr>
        <p:txBody>
          <a:bodyPr wrap="none" anchor="ctr"/>
          <a:lstStyle/>
          <a:p>
            <a:endParaRPr lang="fr-CA"/>
          </a:p>
        </p:txBody>
      </p:sp>
      <p:sp>
        <p:nvSpPr>
          <p:cNvPr id="11357" name="Text Box 155"/>
          <p:cNvSpPr txBox="1">
            <a:spLocks noChangeArrowheads="1"/>
          </p:cNvSpPr>
          <p:nvPr/>
        </p:nvSpPr>
        <p:spPr bwMode="auto">
          <a:xfrm>
            <a:off x="257175" y="288925"/>
            <a:ext cx="3733800" cy="400050"/>
          </a:xfrm>
          <a:prstGeom prst="rect">
            <a:avLst/>
          </a:prstGeom>
          <a:noFill/>
          <a:ln w="9525">
            <a:noFill/>
            <a:miter lim="800000"/>
            <a:headEnd/>
            <a:tailEnd/>
          </a:ln>
        </p:spPr>
        <p:txBody>
          <a:bodyPr>
            <a:spAutoFit/>
          </a:bodyPr>
          <a:lstStyle/>
          <a:p>
            <a:pPr marL="179388" indent="-179388" eaLnBrk="1" hangingPunct="1">
              <a:spcBef>
                <a:spcPct val="50000"/>
              </a:spcBef>
            </a:pPr>
            <a:r>
              <a:rPr lang="fr-CA" sz="2000" b="1" dirty="0">
                <a:solidFill>
                  <a:srgbClr val="3333FF"/>
                </a:solidFill>
                <a:latin typeface="Arial" charset="0"/>
              </a:rPr>
              <a:t>1.1.7  </a:t>
            </a:r>
            <a:r>
              <a:rPr lang="fr-CA" sz="2000" b="1" u="sng" dirty="0">
                <a:solidFill>
                  <a:srgbClr val="3333FF"/>
                </a:solidFill>
                <a:latin typeface="Arial" charset="0"/>
              </a:rPr>
              <a:t>LIPIDES</a:t>
            </a:r>
            <a:endParaRPr lang="en-US" sz="2000" b="1" u="sng" dirty="0">
              <a:solidFill>
                <a:srgbClr val="3333FF"/>
              </a:solidFill>
              <a:latin typeface="Arial" charset="0"/>
            </a:endParaRPr>
          </a:p>
        </p:txBody>
      </p:sp>
      <p:sp>
        <p:nvSpPr>
          <p:cNvPr id="11358" name="Rectangle 21"/>
          <p:cNvSpPr>
            <a:spLocks noChangeArrowheads="1"/>
          </p:cNvSpPr>
          <p:nvPr/>
        </p:nvSpPr>
        <p:spPr bwMode="auto">
          <a:xfrm>
            <a:off x="1031875" y="5327650"/>
            <a:ext cx="168275" cy="182563"/>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N</a:t>
            </a:r>
            <a:r>
              <a:rPr lang="en-US" sz="1200" b="1" baseline="30000">
                <a:solidFill>
                  <a:srgbClr val="000000"/>
                </a:solidFill>
                <a:latin typeface="Arial" charset="0"/>
              </a:rPr>
              <a:t>+</a:t>
            </a:r>
            <a:endParaRPr lang="en-US" sz="1200" b="1">
              <a:latin typeface="Arial" charset="0"/>
            </a:endParaRPr>
          </a:p>
        </p:txBody>
      </p:sp>
      <p:sp>
        <p:nvSpPr>
          <p:cNvPr id="11359" name="Line 3"/>
          <p:cNvSpPr>
            <a:spLocks noChangeShapeType="1"/>
          </p:cNvSpPr>
          <p:nvPr/>
        </p:nvSpPr>
        <p:spPr bwMode="auto">
          <a:xfrm flipV="1">
            <a:off x="6648450" y="4719638"/>
            <a:ext cx="80963" cy="146050"/>
          </a:xfrm>
          <a:prstGeom prst="line">
            <a:avLst/>
          </a:prstGeom>
          <a:noFill/>
          <a:ln w="25400">
            <a:solidFill>
              <a:srgbClr val="000000"/>
            </a:solidFill>
            <a:round/>
            <a:headEnd/>
            <a:tailEnd/>
          </a:ln>
        </p:spPr>
        <p:txBody>
          <a:bodyPr/>
          <a:lstStyle/>
          <a:p>
            <a:endParaRPr lang="fr-CA"/>
          </a:p>
        </p:txBody>
      </p:sp>
      <p:sp>
        <p:nvSpPr>
          <p:cNvPr id="11360" name="Line 4"/>
          <p:cNvSpPr>
            <a:spLocks noChangeShapeType="1"/>
          </p:cNvSpPr>
          <p:nvPr/>
        </p:nvSpPr>
        <p:spPr bwMode="auto">
          <a:xfrm flipV="1">
            <a:off x="6889750" y="4962525"/>
            <a:ext cx="96838" cy="211138"/>
          </a:xfrm>
          <a:prstGeom prst="line">
            <a:avLst/>
          </a:prstGeom>
          <a:noFill/>
          <a:ln w="25400">
            <a:solidFill>
              <a:srgbClr val="000000"/>
            </a:solidFill>
            <a:round/>
            <a:headEnd/>
            <a:tailEnd/>
          </a:ln>
        </p:spPr>
        <p:txBody>
          <a:bodyPr/>
          <a:lstStyle/>
          <a:p>
            <a:endParaRPr lang="fr-CA"/>
          </a:p>
        </p:txBody>
      </p:sp>
      <p:sp>
        <p:nvSpPr>
          <p:cNvPr id="11361" name="Freeform 5"/>
          <p:cNvSpPr>
            <a:spLocks/>
          </p:cNvSpPr>
          <p:nvPr/>
        </p:nvSpPr>
        <p:spPr bwMode="auto">
          <a:xfrm>
            <a:off x="6867525" y="5038725"/>
            <a:ext cx="30163" cy="222250"/>
          </a:xfrm>
          <a:custGeom>
            <a:avLst/>
            <a:gdLst>
              <a:gd name="T0" fmla="*/ 0 w 30163"/>
              <a:gd name="T1" fmla="*/ 0 h 240"/>
              <a:gd name="T2" fmla="*/ 0 w 30163"/>
              <a:gd name="T3" fmla="*/ 2147483647 h 240"/>
              <a:gd name="T4" fmla="*/ 0 w 30163"/>
              <a:gd name="T5" fmla="*/ 2147483647 h 240"/>
              <a:gd name="T6" fmla="*/ 0 60000 65536"/>
              <a:gd name="T7" fmla="*/ 0 60000 65536"/>
              <a:gd name="T8" fmla="*/ 0 60000 65536"/>
              <a:gd name="T9" fmla="*/ 0 w 30163"/>
              <a:gd name="T10" fmla="*/ 0 h 240"/>
              <a:gd name="T11" fmla="*/ 30163 w 30163"/>
              <a:gd name="T12" fmla="*/ 240 h 240"/>
            </a:gdLst>
            <a:ahLst/>
            <a:cxnLst>
              <a:cxn ang="T6">
                <a:pos x="T0" y="T1"/>
              </a:cxn>
              <a:cxn ang="T7">
                <a:pos x="T2" y="T3"/>
              </a:cxn>
              <a:cxn ang="T8">
                <a:pos x="T4" y="T5"/>
              </a:cxn>
            </a:cxnLst>
            <a:rect l="T9" t="T10" r="T11" b="T12"/>
            <a:pathLst>
              <a:path w="30163" h="240">
                <a:moveTo>
                  <a:pt x="0" y="0"/>
                </a:moveTo>
                <a:lnTo>
                  <a:pt x="0" y="240"/>
                </a:lnTo>
                <a:lnTo>
                  <a:pt x="0" y="232"/>
                </a:lnTo>
              </a:path>
            </a:pathLst>
          </a:custGeom>
          <a:noFill/>
          <a:ln w="25400">
            <a:solidFill>
              <a:srgbClr val="000000"/>
            </a:solidFill>
            <a:prstDash val="solid"/>
            <a:round/>
            <a:headEnd/>
            <a:tailEnd/>
          </a:ln>
        </p:spPr>
        <p:txBody>
          <a:bodyPr/>
          <a:lstStyle/>
          <a:p>
            <a:endParaRPr lang="fr-CA"/>
          </a:p>
        </p:txBody>
      </p:sp>
      <p:sp>
        <p:nvSpPr>
          <p:cNvPr id="11362" name="Line 6"/>
          <p:cNvSpPr>
            <a:spLocks noChangeShapeType="1"/>
          </p:cNvSpPr>
          <p:nvPr/>
        </p:nvSpPr>
        <p:spPr bwMode="auto">
          <a:xfrm>
            <a:off x="6729413" y="4654550"/>
            <a:ext cx="0" cy="73025"/>
          </a:xfrm>
          <a:prstGeom prst="line">
            <a:avLst/>
          </a:prstGeom>
          <a:noFill/>
          <a:ln w="25400">
            <a:solidFill>
              <a:srgbClr val="000000"/>
            </a:solidFill>
            <a:round/>
            <a:headEnd/>
            <a:tailEnd/>
          </a:ln>
        </p:spPr>
        <p:txBody>
          <a:bodyPr/>
          <a:lstStyle/>
          <a:p>
            <a:endParaRPr lang="fr-CA"/>
          </a:p>
        </p:txBody>
      </p:sp>
      <p:sp>
        <p:nvSpPr>
          <p:cNvPr id="11363" name="Text Box 159"/>
          <p:cNvSpPr txBox="1">
            <a:spLocks noChangeArrowheads="1"/>
          </p:cNvSpPr>
          <p:nvPr/>
        </p:nvSpPr>
        <p:spPr bwMode="auto">
          <a:xfrm>
            <a:off x="7932738" y="3456781"/>
            <a:ext cx="920750" cy="338138"/>
          </a:xfrm>
          <a:prstGeom prst="rect">
            <a:avLst/>
          </a:prstGeom>
          <a:noFill/>
          <a:ln w="6350">
            <a:solidFill>
              <a:srgbClr val="0000FF"/>
            </a:solidFill>
            <a:miter lim="800000"/>
            <a:headEnd/>
            <a:tailEnd/>
          </a:ln>
        </p:spPr>
        <p:txBody>
          <a:bodyPr wrap="none">
            <a:spAutoFit/>
          </a:bodyPr>
          <a:lstStyle/>
          <a:p>
            <a:r>
              <a:rPr lang="fr-CA" sz="1600">
                <a:solidFill>
                  <a:srgbClr val="3333FF"/>
                </a:solidFill>
              </a:rPr>
              <a:t>Fig. 2.16</a:t>
            </a:r>
            <a:endParaRPr lang="en-US" sz="1600">
              <a:solidFill>
                <a:srgbClr val="3333FF"/>
              </a:solidFill>
            </a:endParaRPr>
          </a:p>
        </p:txBody>
      </p:sp>
      <p:sp>
        <p:nvSpPr>
          <p:cNvPr id="11364" name="Line 160"/>
          <p:cNvSpPr>
            <a:spLocks noChangeShapeType="1"/>
          </p:cNvSpPr>
          <p:nvPr/>
        </p:nvSpPr>
        <p:spPr bwMode="auto">
          <a:xfrm>
            <a:off x="207963" y="3892550"/>
            <a:ext cx="8645525" cy="1588"/>
          </a:xfrm>
          <a:prstGeom prst="line">
            <a:avLst/>
          </a:prstGeom>
          <a:noFill/>
          <a:ln w="38100">
            <a:solidFill>
              <a:srgbClr val="008080"/>
            </a:solidFill>
            <a:round/>
            <a:headEnd/>
            <a:tailEnd/>
          </a:ln>
        </p:spPr>
        <p:txBody>
          <a:bodyPr/>
          <a:lstStyle/>
          <a:p>
            <a:endParaRPr lang="fr-CA"/>
          </a:p>
        </p:txBody>
      </p:sp>
      <p:sp>
        <p:nvSpPr>
          <p:cNvPr id="150" name="Text Box 159">
            <a:extLst>
              <a:ext uri="{FF2B5EF4-FFF2-40B4-BE49-F238E27FC236}">
                <a16:creationId xmlns:a16="http://schemas.microsoft.com/office/drawing/2014/main" id="{09D9C65C-6031-4896-A4A1-83906FF1BDE5}"/>
              </a:ext>
            </a:extLst>
          </p:cNvPr>
          <p:cNvSpPr txBox="1">
            <a:spLocks noChangeArrowheads="1"/>
          </p:cNvSpPr>
          <p:nvPr/>
        </p:nvSpPr>
        <p:spPr bwMode="auto">
          <a:xfrm>
            <a:off x="7880350" y="6192837"/>
            <a:ext cx="920445" cy="338554"/>
          </a:xfrm>
          <a:prstGeom prst="rect">
            <a:avLst/>
          </a:prstGeom>
          <a:noFill/>
          <a:ln w="6350">
            <a:solidFill>
              <a:srgbClr val="0000FF"/>
            </a:solidFill>
            <a:miter lim="800000"/>
            <a:headEnd/>
            <a:tailEnd/>
          </a:ln>
        </p:spPr>
        <p:txBody>
          <a:bodyPr wrap="none">
            <a:spAutoFit/>
          </a:bodyPr>
          <a:lstStyle/>
          <a:p>
            <a:r>
              <a:rPr lang="fr-CA" sz="1600" dirty="0">
                <a:solidFill>
                  <a:srgbClr val="3333FF"/>
                </a:solidFill>
              </a:rPr>
              <a:t>Fig. 2.18</a:t>
            </a:r>
            <a:endParaRPr lang="en-US" sz="1600" dirty="0">
              <a:solidFill>
                <a:srgbClr val="3333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2" name="Text Box 159"/>
          <p:cNvSpPr txBox="1">
            <a:spLocks noChangeArrowheads="1"/>
          </p:cNvSpPr>
          <p:nvPr/>
        </p:nvSpPr>
        <p:spPr bwMode="auto">
          <a:xfrm>
            <a:off x="323850" y="746670"/>
            <a:ext cx="8659812" cy="2831544"/>
          </a:xfrm>
          <a:prstGeom prst="rect">
            <a:avLst/>
          </a:prstGeom>
          <a:noFill/>
          <a:ln w="9525">
            <a:noFill/>
            <a:miter lim="800000"/>
            <a:headEnd/>
            <a:tailEnd/>
          </a:ln>
        </p:spPr>
        <p:txBody>
          <a:bodyPr>
            <a:spAutoFit/>
          </a:bodyPr>
          <a:lstStyle/>
          <a:p>
            <a:pPr marL="623888" indent="-623888" eaLnBrk="1" hangingPunct="1">
              <a:buSzPct val="85000"/>
              <a:defRPr/>
            </a:pPr>
            <a:r>
              <a:rPr lang="fr-FR" b="1" dirty="0">
                <a:solidFill>
                  <a:srgbClr val="3333FF"/>
                </a:solidFill>
                <a:latin typeface="Arial" charset="0"/>
              </a:rPr>
              <a:t>1.1.8 	Graisses neutres (triglycérides)</a:t>
            </a:r>
            <a:endParaRPr lang="fr-FR" sz="1600" b="1" dirty="0">
              <a:latin typeface="Arial" charset="0"/>
            </a:endParaRPr>
          </a:p>
          <a:p>
            <a:pPr marL="804863" indent="-177800" eaLnBrk="1" hangingPunct="1">
              <a:buSzPct val="85000"/>
              <a:tabLst>
                <a:tab pos="623888" algn="l"/>
              </a:tabLst>
              <a:defRPr/>
            </a:pPr>
            <a:r>
              <a:rPr lang="fr-FR" sz="1600" dirty="0">
                <a:latin typeface="Arial" charset="0"/>
              </a:rPr>
              <a:t>- </a:t>
            </a:r>
            <a:r>
              <a:rPr lang="fr-FR" dirty="0">
                <a:latin typeface="Arial" charset="0"/>
              </a:rPr>
              <a:t>Localisées dans le tissu adipeux (sous la peau et entourant certains organes)</a:t>
            </a:r>
          </a:p>
          <a:p>
            <a:pPr marL="804863" indent="-177800" eaLnBrk="1" hangingPunct="1">
              <a:buSzPct val="85000"/>
              <a:tabLst>
                <a:tab pos="623888" algn="l"/>
              </a:tabLst>
              <a:defRPr/>
            </a:pPr>
            <a:r>
              <a:rPr lang="fr-FR" dirty="0">
                <a:latin typeface="Arial" charset="0"/>
              </a:rPr>
              <a:t>- Principale forme de réserve d’énergie dans l’organisme</a:t>
            </a:r>
          </a:p>
          <a:p>
            <a:pPr marL="804863" indent="-177800" eaLnBrk="1" hangingPunct="1">
              <a:buSzPct val="85000"/>
              <a:tabLst>
                <a:tab pos="633413" algn="l"/>
              </a:tabLst>
              <a:defRPr/>
            </a:pPr>
            <a:r>
              <a:rPr lang="fr-FR" dirty="0">
                <a:latin typeface="Arial" charset="0"/>
              </a:rPr>
              <a:t>- Protection et isolation des organes</a:t>
            </a:r>
          </a:p>
          <a:p>
            <a:pPr marL="179388" indent="-179388" eaLnBrk="1" hangingPunct="1">
              <a:defRPr/>
            </a:pPr>
            <a:endParaRPr lang="fr-FR" sz="1600" dirty="0">
              <a:latin typeface="Arial" charset="0"/>
            </a:endParaRPr>
          </a:p>
          <a:p>
            <a:pPr marL="623888" indent="-623888" eaLnBrk="1" hangingPunct="1">
              <a:buSzPct val="85000"/>
              <a:defRPr/>
            </a:pPr>
            <a:r>
              <a:rPr lang="fr-FR" b="1" dirty="0">
                <a:solidFill>
                  <a:srgbClr val="3333FF"/>
                </a:solidFill>
                <a:latin typeface="Arial" charset="0"/>
              </a:rPr>
              <a:t>1.1.9	Phospholipides</a:t>
            </a:r>
          </a:p>
          <a:p>
            <a:pPr marL="623888" indent="-623888" eaLnBrk="1" hangingPunct="1">
              <a:buSzPct val="85000"/>
              <a:tabLst>
                <a:tab pos="803275" algn="l"/>
              </a:tabLst>
              <a:defRPr/>
            </a:pPr>
            <a:r>
              <a:rPr lang="fr-FR" b="1" dirty="0">
                <a:solidFill>
                  <a:srgbClr val="3333FF"/>
                </a:solidFill>
                <a:latin typeface="Arial" charset="0"/>
              </a:rPr>
              <a:t>	</a:t>
            </a:r>
            <a:r>
              <a:rPr lang="fr-FR" dirty="0">
                <a:latin typeface="Arial" charset="0"/>
              </a:rPr>
              <a:t>- Principaux constituants des membranes cellulaires</a:t>
            </a:r>
          </a:p>
          <a:p>
            <a:pPr marL="623888" indent="-623888" eaLnBrk="1" hangingPunct="1">
              <a:buSzPct val="85000"/>
              <a:tabLst>
                <a:tab pos="803275" algn="l"/>
              </a:tabLst>
              <a:defRPr/>
            </a:pPr>
            <a:r>
              <a:rPr lang="fr-FR" dirty="0">
                <a:latin typeface="Arial" charset="0"/>
              </a:rPr>
              <a:t>	- Participent au transport des lipides dans le plasma sanguin</a:t>
            </a:r>
          </a:p>
          <a:p>
            <a:pPr marL="623888" indent="-623888" eaLnBrk="1" hangingPunct="1">
              <a:buSzPct val="85000"/>
              <a:tabLst>
                <a:tab pos="803275" algn="l"/>
              </a:tabLst>
              <a:defRPr/>
            </a:pPr>
            <a:r>
              <a:rPr lang="fr-FR" dirty="0">
                <a:latin typeface="Arial" charset="0"/>
              </a:rPr>
              <a:t>	- Abondants dans le tissu nerveux</a:t>
            </a:r>
            <a:endParaRPr lang="fr-FR" sz="1600" dirty="0">
              <a:latin typeface="Arial" charset="0"/>
            </a:endParaRPr>
          </a:p>
        </p:txBody>
      </p:sp>
      <p:sp>
        <p:nvSpPr>
          <p:cNvPr id="13" name="Text Box 31"/>
          <p:cNvSpPr txBox="1">
            <a:spLocks noChangeArrowheads="1"/>
          </p:cNvSpPr>
          <p:nvPr/>
        </p:nvSpPr>
        <p:spPr bwMode="auto">
          <a:xfrm>
            <a:off x="323850" y="5706369"/>
            <a:ext cx="5653869" cy="415213"/>
          </a:xfrm>
          <a:prstGeom prst="rect">
            <a:avLst/>
          </a:prstGeom>
          <a:noFill/>
          <a:ln w="9525">
            <a:solidFill>
              <a:srgbClr val="FF0000"/>
            </a:solidFill>
            <a:miter lim="800000"/>
            <a:headEnd/>
            <a:tailEnd/>
          </a:ln>
        </p:spPr>
        <p:txBody>
          <a:bodyPr wrap="square" tIns="36000" bIns="36000" anchor="ctr" anchorCtr="0">
            <a:noAutofit/>
          </a:bodyPr>
          <a:lstStyle/>
          <a:p>
            <a:pPr eaLnBrk="1" hangingPunct="1">
              <a:spcBef>
                <a:spcPts val="0"/>
              </a:spcBef>
            </a:pPr>
            <a:r>
              <a:rPr lang="fr-FR" dirty="0">
                <a:solidFill>
                  <a:srgbClr val="FF0000"/>
                </a:solidFill>
                <a:latin typeface="Calibri" panose="020F0502020204030204" pitchFamily="34" charset="0"/>
                <a:cs typeface="Arial" charset="0"/>
              </a:rPr>
              <a:t>À quoi sert le groupement phosphate des phospholipides?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Group 158"/>
          <p:cNvGrpSpPr>
            <a:grpSpLocks/>
          </p:cNvGrpSpPr>
          <p:nvPr/>
        </p:nvGrpSpPr>
        <p:grpSpPr bwMode="auto">
          <a:xfrm>
            <a:off x="1868966" y="1905611"/>
            <a:ext cx="6570662" cy="1516062"/>
            <a:chOff x="288" y="3109"/>
            <a:chExt cx="4139" cy="955"/>
          </a:xfrm>
        </p:grpSpPr>
        <p:pic>
          <p:nvPicPr>
            <p:cNvPr id="12295" name="Picture 2"/>
            <p:cNvPicPr>
              <a:picLocks noChangeAspect="1" noChangeArrowheads="1"/>
            </p:cNvPicPr>
            <p:nvPr/>
          </p:nvPicPr>
          <p:blipFill>
            <a:blip r:embed="rId3" cstate="print"/>
            <a:srcRect t="53363"/>
            <a:stretch>
              <a:fillRect/>
            </a:stretch>
          </p:blipFill>
          <p:spPr bwMode="auto">
            <a:xfrm>
              <a:off x="288" y="3109"/>
              <a:ext cx="4139" cy="955"/>
            </a:xfrm>
            <a:prstGeom prst="rect">
              <a:avLst/>
            </a:prstGeom>
            <a:noFill/>
            <a:ln w="9525">
              <a:noFill/>
              <a:miter lim="800000"/>
              <a:headEnd/>
              <a:tailEnd/>
            </a:ln>
          </p:spPr>
        </p:pic>
        <p:sp>
          <p:nvSpPr>
            <p:cNvPr id="12296" name="Rectangle 49"/>
            <p:cNvSpPr>
              <a:spLocks noChangeArrowheads="1"/>
            </p:cNvSpPr>
            <p:nvPr/>
          </p:nvSpPr>
          <p:spPr bwMode="auto">
            <a:xfrm>
              <a:off x="661" y="3650"/>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3</a:t>
              </a:r>
            </a:p>
          </p:txBody>
        </p:sp>
        <p:sp>
          <p:nvSpPr>
            <p:cNvPr id="12297" name="Rectangle 50"/>
            <p:cNvSpPr>
              <a:spLocks noChangeArrowheads="1"/>
            </p:cNvSpPr>
            <p:nvPr/>
          </p:nvSpPr>
          <p:spPr bwMode="auto">
            <a:xfrm>
              <a:off x="1035" y="3454"/>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3</a:t>
              </a:r>
              <a:endParaRPr lang="en-US" sz="1200" b="1">
                <a:latin typeface="Arial" charset="0"/>
              </a:endParaRPr>
            </a:p>
          </p:txBody>
        </p:sp>
        <p:sp>
          <p:nvSpPr>
            <p:cNvPr id="12298" name="Rectangle 51"/>
            <p:cNvSpPr>
              <a:spLocks noChangeArrowheads="1"/>
            </p:cNvSpPr>
            <p:nvPr/>
          </p:nvSpPr>
          <p:spPr bwMode="auto">
            <a:xfrm>
              <a:off x="1762" y="3334"/>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CH</a:t>
              </a:r>
              <a:r>
                <a:rPr lang="en-US" sz="1200" b="1" baseline="-25000">
                  <a:solidFill>
                    <a:srgbClr val="000000"/>
                  </a:solidFill>
                  <a:latin typeface="Arial" charset="0"/>
                </a:rPr>
                <a:t>3</a:t>
              </a:r>
            </a:p>
          </p:txBody>
        </p:sp>
        <p:sp>
          <p:nvSpPr>
            <p:cNvPr id="12299" name="Rectangle 52"/>
            <p:cNvSpPr>
              <a:spLocks noChangeArrowheads="1"/>
            </p:cNvSpPr>
            <p:nvPr/>
          </p:nvSpPr>
          <p:spPr bwMode="auto">
            <a:xfrm>
              <a:off x="1762" y="3439"/>
              <a:ext cx="174" cy="115"/>
            </a:xfrm>
            <a:prstGeom prst="rect">
              <a:avLst/>
            </a:prstGeom>
            <a:noFill/>
            <a:ln w="9525">
              <a:noFill/>
              <a:miter lim="800000"/>
              <a:headEnd/>
              <a:tailEnd/>
            </a:ln>
          </p:spPr>
          <p:txBody>
            <a:bodyPr wrap="none" lIns="0" tIns="0" rIns="0" bIns="0">
              <a:spAutoFit/>
            </a:bodyPr>
            <a:lstStyle/>
            <a:p>
              <a:pPr eaLnBrk="1" hangingPunct="1"/>
              <a:r>
                <a:rPr lang="en-US" sz="1200" b="1" dirty="0">
                  <a:solidFill>
                    <a:srgbClr val="000000"/>
                  </a:solidFill>
                  <a:latin typeface="Arial" charset="0"/>
                </a:rPr>
                <a:t>CH</a:t>
              </a:r>
              <a:r>
                <a:rPr lang="en-US" sz="1200" b="1" baseline="-25000" dirty="0">
                  <a:solidFill>
                    <a:srgbClr val="000000"/>
                  </a:solidFill>
                  <a:latin typeface="Arial" charset="0"/>
                </a:rPr>
                <a:t>3</a:t>
              </a:r>
            </a:p>
          </p:txBody>
        </p:sp>
        <p:sp>
          <p:nvSpPr>
            <p:cNvPr id="12300" name="Rectangle 53"/>
            <p:cNvSpPr>
              <a:spLocks noChangeArrowheads="1"/>
            </p:cNvSpPr>
            <p:nvPr/>
          </p:nvSpPr>
          <p:spPr bwMode="auto">
            <a:xfrm>
              <a:off x="1023" y="3350"/>
              <a:ext cx="17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a:t>
              </a:r>
              <a:r>
                <a:rPr lang="en-US" sz="1200" b="1" baseline="-25000">
                  <a:solidFill>
                    <a:srgbClr val="000000"/>
                  </a:solidFill>
                  <a:latin typeface="Arial" charset="0"/>
                </a:rPr>
                <a:t>3</a:t>
              </a:r>
              <a:r>
                <a:rPr lang="en-US" sz="1200" b="1">
                  <a:solidFill>
                    <a:srgbClr val="000000"/>
                  </a:solidFill>
                  <a:latin typeface="Arial" charset="0"/>
                </a:rPr>
                <a:t>C</a:t>
              </a:r>
              <a:endParaRPr lang="en-US" sz="1200" b="1">
                <a:latin typeface="Arial" charset="0"/>
              </a:endParaRPr>
            </a:p>
          </p:txBody>
        </p:sp>
        <p:sp>
          <p:nvSpPr>
            <p:cNvPr id="12301" name="Rectangle 54"/>
            <p:cNvSpPr>
              <a:spLocks noChangeArrowheads="1"/>
            </p:cNvSpPr>
            <p:nvPr/>
          </p:nvSpPr>
          <p:spPr bwMode="auto">
            <a:xfrm>
              <a:off x="289" y="3915"/>
              <a:ext cx="144" cy="115"/>
            </a:xfrm>
            <a:prstGeom prst="rect">
              <a:avLst/>
            </a:prstGeom>
            <a:noFill/>
            <a:ln w="9525">
              <a:noFill/>
              <a:miter lim="800000"/>
              <a:headEnd/>
              <a:tailEnd/>
            </a:ln>
          </p:spPr>
          <p:txBody>
            <a:bodyPr wrap="none" lIns="0" tIns="0" rIns="0" bIns="0">
              <a:spAutoFit/>
            </a:bodyPr>
            <a:lstStyle/>
            <a:p>
              <a:pPr eaLnBrk="1" hangingPunct="1"/>
              <a:r>
                <a:rPr lang="en-US" sz="1200" b="1">
                  <a:solidFill>
                    <a:srgbClr val="000000"/>
                  </a:solidFill>
                  <a:latin typeface="Arial" charset="0"/>
                </a:rPr>
                <a:t>HO</a:t>
              </a:r>
              <a:endParaRPr lang="en-US" sz="1200" b="1">
                <a:latin typeface="Arial" charset="0"/>
              </a:endParaRPr>
            </a:p>
          </p:txBody>
        </p:sp>
      </p:grpSp>
      <p:sp>
        <p:nvSpPr>
          <p:cNvPr id="12292" name="Text Box 159"/>
          <p:cNvSpPr txBox="1">
            <a:spLocks noChangeArrowheads="1"/>
          </p:cNvSpPr>
          <p:nvPr/>
        </p:nvSpPr>
        <p:spPr bwMode="auto">
          <a:xfrm>
            <a:off x="323850" y="378181"/>
            <a:ext cx="8659812" cy="1431161"/>
          </a:xfrm>
          <a:prstGeom prst="rect">
            <a:avLst/>
          </a:prstGeom>
          <a:noFill/>
          <a:ln w="9525">
            <a:noFill/>
            <a:miter lim="800000"/>
            <a:headEnd/>
            <a:tailEnd/>
          </a:ln>
        </p:spPr>
        <p:txBody>
          <a:bodyPr>
            <a:spAutoFit/>
          </a:bodyPr>
          <a:lstStyle/>
          <a:p>
            <a:pPr marL="179388" indent="-179388" eaLnBrk="1" hangingPunct="1">
              <a:buSzPct val="85000"/>
              <a:defRPr/>
            </a:pPr>
            <a:r>
              <a:rPr lang="fr-FR" b="1" dirty="0">
                <a:solidFill>
                  <a:srgbClr val="3333FF"/>
                </a:solidFill>
                <a:latin typeface="Arial" charset="0"/>
              </a:rPr>
              <a:t>1.1.10 Stéroïdes</a:t>
            </a:r>
          </a:p>
          <a:p>
            <a:pPr marL="1352550" indent="-628650" eaLnBrk="1" hangingPunct="1">
              <a:spcBef>
                <a:spcPts val="600"/>
              </a:spcBef>
              <a:defRPr/>
            </a:pPr>
            <a:r>
              <a:rPr lang="fr-FR" sz="1600" b="1" dirty="0">
                <a:solidFill>
                  <a:srgbClr val="3333FF"/>
                </a:solidFill>
                <a:latin typeface="Arial" charset="0"/>
              </a:rPr>
              <a:t>Cholestérol</a:t>
            </a:r>
            <a:r>
              <a:rPr lang="fr-FR" sz="1600" dirty="0">
                <a:solidFill>
                  <a:srgbClr val="3333FF"/>
                </a:solidFill>
                <a:latin typeface="Arial" charset="0"/>
              </a:rPr>
              <a:t>:</a:t>
            </a:r>
            <a:endParaRPr lang="fr-FR" sz="1600" dirty="0">
              <a:latin typeface="Arial" charset="0"/>
            </a:endParaRPr>
          </a:p>
          <a:p>
            <a:pPr marL="900113" indent="-176213" eaLnBrk="1" hangingPunct="1">
              <a:buFontTx/>
              <a:buChar char="-"/>
              <a:defRPr/>
            </a:pPr>
            <a:r>
              <a:rPr lang="fr-FR" sz="1600" dirty="0">
                <a:latin typeface="Arial" charset="0"/>
              </a:rPr>
              <a:t>Stéroïde le plus important pour l’être humain</a:t>
            </a:r>
          </a:p>
          <a:p>
            <a:pPr marL="900113" indent="-176213" eaLnBrk="1" hangingPunct="1">
              <a:buFontTx/>
              <a:buChar char="-"/>
              <a:defRPr/>
            </a:pPr>
            <a:r>
              <a:rPr lang="fr-FR" sz="1600" dirty="0">
                <a:latin typeface="Arial" charset="0"/>
              </a:rPr>
              <a:t>Présent dans les membranes cellulaires</a:t>
            </a:r>
          </a:p>
          <a:p>
            <a:pPr marL="900113" indent="-176213" eaLnBrk="1" hangingPunct="1">
              <a:buFontTx/>
              <a:buChar char="-"/>
              <a:defRPr/>
            </a:pPr>
            <a:r>
              <a:rPr lang="fr-FR" sz="1600" dirty="0">
                <a:latin typeface="Arial" charset="0"/>
              </a:rPr>
              <a:t>Précurseur des hormones stéroïdes, de la vitamine D, des sels biliaires </a:t>
            </a:r>
          </a:p>
        </p:txBody>
      </p:sp>
      <p:sp>
        <p:nvSpPr>
          <p:cNvPr id="12293" name="Rectangle 160"/>
          <p:cNvSpPr>
            <a:spLocks noChangeArrowheads="1"/>
          </p:cNvSpPr>
          <p:nvPr/>
        </p:nvSpPr>
        <p:spPr bwMode="auto">
          <a:xfrm>
            <a:off x="4025106" y="3639557"/>
            <a:ext cx="1257300" cy="274638"/>
          </a:xfrm>
          <a:prstGeom prst="rect">
            <a:avLst/>
          </a:prstGeom>
          <a:noFill/>
          <a:ln w="9525">
            <a:noFill/>
            <a:miter lim="800000"/>
            <a:headEnd/>
            <a:tailEnd/>
          </a:ln>
        </p:spPr>
        <p:txBody>
          <a:bodyPr wrap="none" lIns="0" tIns="0" rIns="0" bIns="0">
            <a:spAutoFit/>
          </a:bodyPr>
          <a:lstStyle/>
          <a:p>
            <a:pPr eaLnBrk="1" hangingPunct="1"/>
            <a:r>
              <a:rPr lang="fr-FR" b="1" dirty="0">
                <a:solidFill>
                  <a:srgbClr val="3333FF"/>
                </a:solidFill>
                <a:latin typeface="Arial" charset="0"/>
              </a:rPr>
              <a:t>Cholestérol</a:t>
            </a:r>
          </a:p>
        </p:txBody>
      </p:sp>
      <p:sp>
        <p:nvSpPr>
          <p:cNvPr id="12294" name="Rectangle 161"/>
          <p:cNvSpPr>
            <a:spLocks noChangeArrowheads="1"/>
          </p:cNvSpPr>
          <p:nvPr/>
        </p:nvSpPr>
        <p:spPr bwMode="auto">
          <a:xfrm>
            <a:off x="1107811" y="1940423"/>
            <a:ext cx="4516438" cy="2128838"/>
          </a:xfrm>
          <a:prstGeom prst="rect">
            <a:avLst/>
          </a:prstGeom>
          <a:noFill/>
          <a:ln w="38100">
            <a:solidFill>
              <a:srgbClr val="008080"/>
            </a:solidFill>
            <a:miter lim="800000"/>
            <a:headEnd/>
            <a:tailEnd/>
          </a:ln>
        </p:spPr>
        <p:txBody>
          <a:bodyPr wrap="none" anchor="ctr"/>
          <a:lstStyle/>
          <a:p>
            <a:pPr algn="ctr" eaLnBrk="1" hangingPunct="1"/>
            <a:endParaRPr lang="en-CA">
              <a:solidFill>
                <a:schemeClr val="bg1"/>
              </a:solidFill>
              <a:latin typeface="Arial" charset="0"/>
            </a:endParaRPr>
          </a:p>
        </p:txBody>
      </p:sp>
      <p:sp>
        <p:nvSpPr>
          <p:cNvPr id="14" name="Text Box 31"/>
          <p:cNvSpPr txBox="1">
            <a:spLocks noChangeArrowheads="1"/>
          </p:cNvSpPr>
          <p:nvPr/>
        </p:nvSpPr>
        <p:spPr bwMode="auto">
          <a:xfrm>
            <a:off x="1107811" y="5011005"/>
            <a:ext cx="7529664" cy="1608160"/>
          </a:xfrm>
          <a:prstGeom prst="rect">
            <a:avLst/>
          </a:prstGeom>
          <a:noFill/>
          <a:ln w="9525">
            <a:solidFill>
              <a:srgbClr val="FF0000"/>
            </a:solidFill>
            <a:miter lim="800000"/>
            <a:headEnd/>
            <a:tailEnd/>
          </a:ln>
        </p:spPr>
        <p:txBody>
          <a:bodyPr wrap="square" tIns="36000" bIns="36000" anchor="ctr" anchorCtr="0">
            <a:noAutofit/>
          </a:bodyPr>
          <a:lstStyle/>
          <a:p>
            <a:pPr eaLnBrk="1" hangingPunct="1">
              <a:spcBef>
                <a:spcPts val="0"/>
              </a:spcBef>
            </a:pPr>
            <a:r>
              <a:rPr lang="fr-FR" dirty="0">
                <a:solidFill>
                  <a:srgbClr val="FF0000"/>
                </a:solidFill>
                <a:latin typeface="Calibri" panose="020F0502020204030204" pitchFamily="34" charset="0"/>
                <a:cs typeface="Arial" charset="0"/>
              </a:rPr>
              <a:t>Vrai ou faux?</a:t>
            </a:r>
          </a:p>
          <a:p>
            <a:pPr marL="360363" indent="-360363" eaLnBrk="1" hangingPunct="1">
              <a:spcBef>
                <a:spcPts val="0"/>
              </a:spcBef>
              <a:buAutoNum type="arabicParenR"/>
            </a:pPr>
            <a:r>
              <a:rPr lang="fr-FR" dirty="0">
                <a:solidFill>
                  <a:srgbClr val="FF0000"/>
                </a:solidFill>
                <a:latin typeface="Calibri" panose="020F0502020204030204" pitchFamily="34" charset="0"/>
                <a:cs typeface="Arial" charset="0"/>
              </a:rPr>
              <a:t>La source du cholestérol est nécessairement alimentaire parce qu’il ne peut pas être synthétisé par nos cellules.</a:t>
            </a:r>
          </a:p>
          <a:p>
            <a:pPr marL="360363" indent="-360363" eaLnBrk="1" hangingPunct="1">
              <a:spcBef>
                <a:spcPts val="0"/>
              </a:spcBef>
              <a:buAutoNum type="arabicParenR"/>
            </a:pPr>
            <a:r>
              <a:rPr lang="fr-FR" dirty="0">
                <a:solidFill>
                  <a:srgbClr val="FF0000"/>
                </a:solidFill>
                <a:latin typeface="Calibri" panose="020F0502020204030204" pitchFamily="34" charset="0"/>
                <a:cs typeface="Arial" charset="0"/>
              </a:rPr>
              <a:t>Tout comme les graisses neutres, le cholestérol peut être utilisé par nos cellules comme source d’énergie. </a:t>
            </a:r>
          </a:p>
        </p:txBody>
      </p:sp>
      <p:sp>
        <p:nvSpPr>
          <p:cNvPr id="15" name="Text Box 159">
            <a:extLst>
              <a:ext uri="{FF2B5EF4-FFF2-40B4-BE49-F238E27FC236}">
                <a16:creationId xmlns:a16="http://schemas.microsoft.com/office/drawing/2014/main" id="{150AE650-5F5A-4AE3-AD24-4166BA00D7AB}"/>
              </a:ext>
            </a:extLst>
          </p:cNvPr>
          <p:cNvSpPr txBox="1">
            <a:spLocks noChangeArrowheads="1"/>
          </p:cNvSpPr>
          <p:nvPr/>
        </p:nvSpPr>
        <p:spPr bwMode="auto">
          <a:xfrm>
            <a:off x="5905155" y="3731123"/>
            <a:ext cx="920445" cy="338554"/>
          </a:xfrm>
          <a:prstGeom prst="rect">
            <a:avLst/>
          </a:prstGeom>
          <a:noFill/>
          <a:ln w="6350">
            <a:solidFill>
              <a:srgbClr val="0000FF"/>
            </a:solidFill>
            <a:miter lim="800000"/>
            <a:headEnd/>
            <a:tailEnd/>
          </a:ln>
        </p:spPr>
        <p:txBody>
          <a:bodyPr wrap="none">
            <a:spAutoFit/>
          </a:bodyPr>
          <a:lstStyle/>
          <a:p>
            <a:r>
              <a:rPr lang="fr-CA" sz="1600" dirty="0">
                <a:solidFill>
                  <a:srgbClr val="3333FF"/>
                </a:solidFill>
              </a:rPr>
              <a:t>Fig. 2.19</a:t>
            </a:r>
            <a:endParaRPr lang="en-US" sz="1600" dirty="0">
              <a:solidFill>
                <a:srgbClr val="3333FF"/>
              </a:solidFill>
            </a:endParaRPr>
          </a:p>
        </p:txBody>
      </p:sp>
    </p:spTree>
    <p:extLst>
      <p:ext uri="{BB962C8B-B14F-4D97-AF65-F5344CB8AC3E}">
        <p14:creationId xmlns:p14="http://schemas.microsoft.com/office/powerpoint/2010/main" val="13069522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ext Box 3"/>
          <p:cNvSpPr txBox="1">
            <a:spLocks noChangeArrowheads="1"/>
          </p:cNvSpPr>
          <p:nvPr/>
        </p:nvSpPr>
        <p:spPr bwMode="auto">
          <a:xfrm>
            <a:off x="263525" y="317500"/>
            <a:ext cx="6905371" cy="3170099"/>
          </a:xfrm>
          <a:prstGeom prst="rect">
            <a:avLst/>
          </a:prstGeom>
          <a:noFill/>
          <a:ln w="9525">
            <a:noFill/>
            <a:miter lim="800000"/>
            <a:headEnd/>
            <a:tailEnd/>
          </a:ln>
        </p:spPr>
        <p:txBody>
          <a:bodyPr wrap="square">
            <a:spAutoFit/>
          </a:bodyPr>
          <a:lstStyle/>
          <a:p>
            <a:pPr marL="179388" indent="-179388" eaLnBrk="1" hangingPunct="1"/>
            <a:r>
              <a:rPr lang="fr-FR" b="1" dirty="0">
                <a:solidFill>
                  <a:srgbClr val="3333FF"/>
                </a:solidFill>
                <a:latin typeface="Arial" charset="0"/>
              </a:rPr>
              <a:t>1.1.11  Autres substances lipoïdes</a:t>
            </a:r>
          </a:p>
          <a:p>
            <a:pPr marL="728663" lvl="1" eaLnBrk="1" hangingPunct="1">
              <a:spcBef>
                <a:spcPct val="25000"/>
              </a:spcBef>
              <a:buClr>
                <a:srgbClr val="3333FF"/>
              </a:buClr>
              <a:buSzPct val="85000"/>
              <a:buFont typeface="Wingdings" pitchFamily="2" charset="2"/>
              <a:buChar char="§"/>
            </a:pPr>
            <a:r>
              <a:rPr lang="fr-FR" sz="1600" dirty="0">
                <a:latin typeface="Arial" charset="0"/>
              </a:rPr>
              <a:t> </a:t>
            </a:r>
            <a:r>
              <a:rPr lang="fr-FR" sz="1600" b="1" dirty="0" err="1">
                <a:solidFill>
                  <a:srgbClr val="3333FF"/>
                </a:solidFill>
                <a:latin typeface="Arial" charset="0"/>
              </a:rPr>
              <a:t>Eicosanoïdes</a:t>
            </a:r>
            <a:endParaRPr lang="fr-FR" sz="1600" b="1" dirty="0">
              <a:solidFill>
                <a:srgbClr val="3333FF"/>
              </a:solidFill>
              <a:latin typeface="Arial" charset="0"/>
            </a:endParaRPr>
          </a:p>
          <a:p>
            <a:pPr marL="1160463" lvl="2" indent="-260350" eaLnBrk="1" hangingPunct="1">
              <a:spcBef>
                <a:spcPts val="600"/>
              </a:spcBef>
              <a:buClr>
                <a:schemeClr val="tx1"/>
              </a:buClr>
              <a:buSzPct val="90000"/>
              <a:buFont typeface="Symbol" pitchFamily="18" charset="2"/>
              <a:buChar char="-"/>
            </a:pPr>
            <a:r>
              <a:rPr lang="fr-FR" sz="1600" dirty="0">
                <a:latin typeface="Arial" charset="0"/>
              </a:rPr>
              <a:t>Groupe de molécules dérivées d’un acide gras à 20 carbones (du grec « </a:t>
            </a:r>
            <a:r>
              <a:rPr lang="fr-FR" sz="1600" i="1" dirty="0" err="1">
                <a:latin typeface="Arial" charset="0"/>
              </a:rPr>
              <a:t>eikosi</a:t>
            </a:r>
            <a:r>
              <a:rPr lang="fr-FR" sz="1600" dirty="0">
                <a:latin typeface="Arial" charset="0"/>
              </a:rPr>
              <a:t> » = 20)</a:t>
            </a:r>
          </a:p>
          <a:p>
            <a:pPr marL="1160463" lvl="2" indent="-260350" eaLnBrk="1" hangingPunct="1">
              <a:spcBef>
                <a:spcPts val="600"/>
              </a:spcBef>
              <a:buClr>
                <a:schemeClr val="tx1"/>
              </a:buClr>
              <a:buSzPct val="90000"/>
              <a:buFont typeface="Symbol" pitchFamily="18" charset="2"/>
              <a:buChar char="-"/>
            </a:pPr>
            <a:r>
              <a:rPr lang="fr-FR" sz="1600" dirty="0">
                <a:latin typeface="Arial" charset="0"/>
              </a:rPr>
              <a:t>Présents dans toutes le membranes cellulaires</a:t>
            </a:r>
          </a:p>
          <a:p>
            <a:pPr marL="1160463" lvl="2" indent="-260350" eaLnBrk="1" hangingPunct="1">
              <a:spcBef>
                <a:spcPts val="600"/>
              </a:spcBef>
              <a:buClr>
                <a:schemeClr val="tx1"/>
              </a:buClr>
              <a:buSzPct val="90000"/>
              <a:buFont typeface="Symbol" pitchFamily="18" charset="2"/>
              <a:buChar char="-"/>
            </a:pPr>
            <a:r>
              <a:rPr lang="fr-FR" sz="1600" dirty="0">
                <a:latin typeface="Arial" charset="0"/>
              </a:rPr>
              <a:t>Importants messagers chimiques</a:t>
            </a:r>
          </a:p>
          <a:p>
            <a:pPr marL="1160463" lvl="2" indent="-260350" eaLnBrk="1" hangingPunct="1">
              <a:spcBef>
                <a:spcPts val="600"/>
              </a:spcBef>
              <a:buClr>
                <a:schemeClr val="tx1"/>
              </a:buClr>
              <a:buSzPct val="90000"/>
              <a:buFont typeface="Symbol" pitchFamily="18" charset="2"/>
              <a:buChar char="-"/>
            </a:pPr>
            <a:r>
              <a:rPr lang="fr-FR" sz="1600" dirty="0">
                <a:latin typeface="Arial" charset="0"/>
              </a:rPr>
              <a:t>Ex.: prostaglandines</a:t>
            </a:r>
          </a:p>
          <a:p>
            <a:pPr marL="728663" lvl="1" eaLnBrk="1" hangingPunct="1">
              <a:spcBef>
                <a:spcPct val="25000"/>
              </a:spcBef>
              <a:buClr>
                <a:srgbClr val="3333FF"/>
              </a:buClr>
              <a:buSzPct val="85000"/>
              <a:buFont typeface="Wingdings" pitchFamily="2" charset="2"/>
              <a:buChar char="§"/>
            </a:pPr>
            <a:r>
              <a:rPr lang="fr-FR" sz="1600" b="1" dirty="0">
                <a:solidFill>
                  <a:srgbClr val="3333FF"/>
                </a:solidFill>
                <a:latin typeface="Arial" charset="0"/>
              </a:rPr>
              <a:t> Lipoprotéines</a:t>
            </a:r>
          </a:p>
          <a:p>
            <a:pPr marL="1157288" lvl="2" indent="-257175" eaLnBrk="1" hangingPunct="1">
              <a:spcBef>
                <a:spcPts val="600"/>
              </a:spcBef>
              <a:buClr>
                <a:schemeClr val="tx1"/>
              </a:buClr>
              <a:buSzPct val="90000"/>
              <a:buFont typeface="Symbol" pitchFamily="18" charset="2"/>
              <a:buChar char="-"/>
            </a:pPr>
            <a:r>
              <a:rPr lang="fr-FR" sz="1600" dirty="0">
                <a:latin typeface="Arial" charset="0"/>
              </a:rPr>
              <a:t>Substances formées de lipides et de protéines</a:t>
            </a:r>
          </a:p>
          <a:p>
            <a:pPr marL="1157288" lvl="2" indent="-257175" eaLnBrk="1" hangingPunct="1">
              <a:spcBef>
                <a:spcPts val="600"/>
              </a:spcBef>
              <a:buClr>
                <a:schemeClr val="tx1"/>
              </a:buClr>
              <a:buSzPct val="90000"/>
              <a:buFont typeface="Symbol" pitchFamily="18" charset="2"/>
              <a:buChar char="-"/>
            </a:pPr>
            <a:r>
              <a:rPr lang="fr-FR" sz="1600" dirty="0">
                <a:latin typeface="Arial" charset="0"/>
              </a:rPr>
              <a:t>Transport des triglycérides et du cholestérol dans le sang</a:t>
            </a:r>
            <a:endParaRPr lang="fr-FR" dirty="0">
              <a:latin typeface="Arial"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ext Box 2"/>
          <p:cNvSpPr txBox="1">
            <a:spLocks noChangeArrowheads="1"/>
          </p:cNvSpPr>
          <p:nvPr/>
        </p:nvSpPr>
        <p:spPr bwMode="auto">
          <a:xfrm>
            <a:off x="182563" y="231775"/>
            <a:ext cx="3733800" cy="400050"/>
          </a:xfrm>
          <a:prstGeom prst="rect">
            <a:avLst/>
          </a:prstGeom>
          <a:noFill/>
          <a:ln w="9525">
            <a:noFill/>
            <a:miter lim="800000"/>
            <a:headEnd/>
            <a:tailEnd/>
          </a:ln>
        </p:spPr>
        <p:txBody>
          <a:bodyPr>
            <a:spAutoFit/>
          </a:bodyPr>
          <a:lstStyle/>
          <a:p>
            <a:pPr marL="179388" indent="-179388" eaLnBrk="1" hangingPunct="1">
              <a:spcBef>
                <a:spcPct val="50000"/>
              </a:spcBef>
              <a:buFontTx/>
              <a:buChar char="•"/>
            </a:pPr>
            <a:r>
              <a:rPr lang="fr-CA" sz="2000" b="1" u="sng">
                <a:solidFill>
                  <a:srgbClr val="3333FF"/>
                </a:solidFill>
                <a:latin typeface="Arial" charset="0"/>
              </a:rPr>
              <a:t>PROTÉINES</a:t>
            </a:r>
            <a:endParaRPr lang="en-US" sz="2000" b="1" u="sng">
              <a:solidFill>
                <a:srgbClr val="3333FF"/>
              </a:solidFill>
              <a:latin typeface="Arial" charset="0"/>
            </a:endParaRPr>
          </a:p>
        </p:txBody>
      </p:sp>
      <p:sp>
        <p:nvSpPr>
          <p:cNvPr id="14339" name="Rectangle 4"/>
          <p:cNvSpPr>
            <a:spLocks noChangeArrowheads="1"/>
          </p:cNvSpPr>
          <p:nvPr/>
        </p:nvSpPr>
        <p:spPr bwMode="auto">
          <a:xfrm>
            <a:off x="1204913" y="2335213"/>
            <a:ext cx="1044575" cy="212725"/>
          </a:xfrm>
          <a:prstGeom prst="rect">
            <a:avLst/>
          </a:prstGeom>
          <a:noFill/>
          <a:ln w="9525">
            <a:noFill/>
            <a:miter lim="800000"/>
            <a:headEnd/>
            <a:tailEnd/>
          </a:ln>
        </p:spPr>
        <p:txBody>
          <a:bodyPr wrap="none" lIns="0" tIns="0" rIns="0" bIns="0">
            <a:spAutoFit/>
          </a:bodyPr>
          <a:lstStyle/>
          <a:p>
            <a:pPr eaLnBrk="1" hangingPunct="1"/>
            <a:r>
              <a:rPr lang="fr-FR" sz="1400" b="1">
                <a:solidFill>
                  <a:srgbClr val="000000"/>
                </a:solidFill>
                <a:latin typeface="Arial" charset="0"/>
              </a:rPr>
              <a:t>Acide aminé</a:t>
            </a:r>
            <a:endParaRPr lang="fr-FR" sz="1400" b="1">
              <a:latin typeface="Arial" charset="0"/>
            </a:endParaRPr>
          </a:p>
        </p:txBody>
      </p:sp>
      <p:sp>
        <p:nvSpPr>
          <p:cNvPr id="14340" name="Rectangle 5"/>
          <p:cNvSpPr>
            <a:spLocks noChangeArrowheads="1"/>
          </p:cNvSpPr>
          <p:nvPr/>
        </p:nvSpPr>
        <p:spPr bwMode="auto">
          <a:xfrm>
            <a:off x="2598738" y="2335213"/>
            <a:ext cx="1044575" cy="212725"/>
          </a:xfrm>
          <a:prstGeom prst="rect">
            <a:avLst/>
          </a:prstGeom>
          <a:noFill/>
          <a:ln w="9525">
            <a:noFill/>
            <a:miter lim="800000"/>
            <a:headEnd/>
            <a:tailEnd/>
          </a:ln>
        </p:spPr>
        <p:txBody>
          <a:bodyPr wrap="none" lIns="0" tIns="0" rIns="0" bIns="0">
            <a:spAutoFit/>
          </a:bodyPr>
          <a:lstStyle/>
          <a:p>
            <a:pPr eaLnBrk="1" hangingPunct="1"/>
            <a:r>
              <a:rPr lang="fr-FR" sz="1400" b="1">
                <a:solidFill>
                  <a:srgbClr val="000000"/>
                </a:solidFill>
                <a:latin typeface="Arial" charset="0"/>
              </a:rPr>
              <a:t>Acide aminé</a:t>
            </a:r>
            <a:endParaRPr lang="fr-FR" sz="1400" b="1">
              <a:latin typeface="Arial" charset="0"/>
            </a:endParaRPr>
          </a:p>
        </p:txBody>
      </p:sp>
      <p:sp>
        <p:nvSpPr>
          <p:cNvPr id="14341" name="Rectangle 8"/>
          <p:cNvSpPr>
            <a:spLocks noChangeArrowheads="1"/>
          </p:cNvSpPr>
          <p:nvPr/>
        </p:nvSpPr>
        <p:spPr bwMode="auto">
          <a:xfrm>
            <a:off x="6122988" y="2335213"/>
            <a:ext cx="806450" cy="212725"/>
          </a:xfrm>
          <a:prstGeom prst="rect">
            <a:avLst/>
          </a:prstGeom>
          <a:noFill/>
          <a:ln w="9525">
            <a:noFill/>
            <a:miter lim="800000"/>
            <a:headEnd/>
            <a:tailEnd/>
          </a:ln>
        </p:spPr>
        <p:txBody>
          <a:bodyPr wrap="none" lIns="0" tIns="0" rIns="0" bIns="0">
            <a:spAutoFit/>
          </a:bodyPr>
          <a:lstStyle/>
          <a:p>
            <a:pPr eaLnBrk="1" hangingPunct="1"/>
            <a:r>
              <a:rPr lang="fr-FR" sz="1400" b="1">
                <a:solidFill>
                  <a:srgbClr val="000000"/>
                </a:solidFill>
                <a:latin typeface="Arial" charset="0"/>
              </a:rPr>
              <a:t>Dipeptide</a:t>
            </a:r>
            <a:endParaRPr lang="fr-FR" sz="1400" b="1">
              <a:latin typeface="Arial" charset="0"/>
            </a:endParaRPr>
          </a:p>
        </p:txBody>
      </p:sp>
      <p:sp>
        <p:nvSpPr>
          <p:cNvPr id="14342" name="Rectangle 10"/>
          <p:cNvSpPr>
            <a:spLocks noChangeArrowheads="1"/>
          </p:cNvSpPr>
          <p:nvPr/>
        </p:nvSpPr>
        <p:spPr bwMode="auto">
          <a:xfrm>
            <a:off x="2628900" y="1806575"/>
            <a:ext cx="103188" cy="212725"/>
          </a:xfrm>
          <a:prstGeom prst="rect">
            <a:avLst/>
          </a:prstGeom>
          <a:noFill/>
          <a:ln w="9525">
            <a:noFill/>
            <a:miter lim="800000"/>
            <a:headEnd/>
            <a:tailEnd/>
          </a:ln>
        </p:spPr>
        <p:txBody>
          <a:bodyPr wrap="none" lIns="0" tIns="0" rIns="0" bIns="0">
            <a:spAutoFit/>
          </a:bodyPr>
          <a:lstStyle/>
          <a:p>
            <a:pPr eaLnBrk="1" hangingPunct="1"/>
            <a:r>
              <a:rPr lang="en-US" sz="1400" b="1">
                <a:solidFill>
                  <a:srgbClr val="000000"/>
                </a:solidFill>
                <a:latin typeface="Arial" charset="0"/>
              </a:rPr>
              <a:t>+</a:t>
            </a:r>
            <a:endParaRPr lang="en-US" sz="1400" b="1">
              <a:latin typeface="Arial" charset="0"/>
            </a:endParaRPr>
          </a:p>
        </p:txBody>
      </p:sp>
      <p:grpSp>
        <p:nvGrpSpPr>
          <p:cNvPr id="14343" name="Group 61"/>
          <p:cNvGrpSpPr>
            <a:grpSpLocks/>
          </p:cNvGrpSpPr>
          <p:nvPr/>
        </p:nvGrpSpPr>
        <p:grpSpPr bwMode="auto">
          <a:xfrm>
            <a:off x="1100138" y="752475"/>
            <a:ext cx="6432550" cy="1608138"/>
            <a:chOff x="864" y="582"/>
            <a:chExt cx="4052" cy="1013"/>
          </a:xfrm>
        </p:grpSpPr>
        <p:pic>
          <p:nvPicPr>
            <p:cNvPr id="14358" name="Picture 3"/>
            <p:cNvPicPr>
              <a:picLocks noChangeAspect="1" noChangeArrowheads="1"/>
            </p:cNvPicPr>
            <p:nvPr/>
          </p:nvPicPr>
          <p:blipFill>
            <a:blip r:embed="rId3" cstate="print"/>
            <a:srcRect/>
            <a:stretch>
              <a:fillRect/>
            </a:stretch>
          </p:blipFill>
          <p:spPr bwMode="auto">
            <a:xfrm>
              <a:off x="944" y="720"/>
              <a:ext cx="3852" cy="875"/>
            </a:xfrm>
            <a:prstGeom prst="rect">
              <a:avLst/>
            </a:prstGeom>
            <a:noFill/>
            <a:ln w="9525">
              <a:noFill/>
              <a:miter lim="800000"/>
              <a:headEnd/>
              <a:tailEnd/>
            </a:ln>
          </p:spPr>
        </p:pic>
        <p:sp>
          <p:nvSpPr>
            <p:cNvPr id="14359" name="Rectangle 6"/>
            <p:cNvSpPr>
              <a:spLocks noChangeArrowheads="1"/>
            </p:cNvSpPr>
            <p:nvPr/>
          </p:nvSpPr>
          <p:spPr bwMode="auto">
            <a:xfrm>
              <a:off x="2589" y="906"/>
              <a:ext cx="483" cy="134"/>
            </a:xfrm>
            <a:prstGeom prst="rect">
              <a:avLst/>
            </a:prstGeom>
            <a:noFill/>
            <a:ln w="9525">
              <a:noFill/>
              <a:miter lim="800000"/>
              <a:headEnd/>
              <a:tailEnd/>
            </a:ln>
          </p:spPr>
          <p:txBody>
            <a:bodyPr wrap="none" lIns="0" tIns="0" rIns="0" bIns="0">
              <a:spAutoFit/>
            </a:bodyPr>
            <a:lstStyle/>
            <a:p>
              <a:pPr eaLnBrk="1" hangingPunct="1"/>
              <a:r>
                <a:rPr lang="fr-FR" sz="1400" b="1">
                  <a:solidFill>
                    <a:srgbClr val="000000"/>
                  </a:solidFill>
                  <a:latin typeface="Arial" charset="0"/>
                </a:rPr>
                <a:t>synthèse</a:t>
              </a:r>
            </a:p>
          </p:txBody>
        </p:sp>
        <p:sp>
          <p:nvSpPr>
            <p:cNvPr id="14360" name="Rectangle 7"/>
            <p:cNvSpPr>
              <a:spLocks noChangeArrowheads="1"/>
            </p:cNvSpPr>
            <p:nvPr/>
          </p:nvSpPr>
          <p:spPr bwMode="auto">
            <a:xfrm>
              <a:off x="2575" y="1378"/>
              <a:ext cx="540" cy="134"/>
            </a:xfrm>
            <a:prstGeom prst="rect">
              <a:avLst/>
            </a:prstGeom>
            <a:noFill/>
            <a:ln w="9525">
              <a:noFill/>
              <a:miter lim="800000"/>
              <a:headEnd/>
              <a:tailEnd/>
            </a:ln>
          </p:spPr>
          <p:txBody>
            <a:bodyPr wrap="none" lIns="0" tIns="0" rIns="0" bIns="0">
              <a:spAutoFit/>
            </a:bodyPr>
            <a:lstStyle/>
            <a:p>
              <a:pPr eaLnBrk="1" hangingPunct="1"/>
              <a:r>
                <a:rPr lang="fr-FR" sz="1400" b="1">
                  <a:solidFill>
                    <a:srgbClr val="000000"/>
                  </a:solidFill>
                  <a:latin typeface="Arial" charset="0"/>
                </a:rPr>
                <a:t>Hydrolyse</a:t>
              </a:r>
              <a:endParaRPr lang="fr-FR" sz="1400" b="1">
                <a:latin typeface="Arial" charset="0"/>
              </a:endParaRPr>
            </a:p>
          </p:txBody>
        </p:sp>
        <p:sp>
          <p:nvSpPr>
            <p:cNvPr id="14361" name="Rectangle 9"/>
            <p:cNvSpPr>
              <a:spLocks noChangeArrowheads="1"/>
            </p:cNvSpPr>
            <p:nvPr/>
          </p:nvSpPr>
          <p:spPr bwMode="auto">
            <a:xfrm>
              <a:off x="3744" y="582"/>
              <a:ext cx="984" cy="134"/>
            </a:xfrm>
            <a:prstGeom prst="rect">
              <a:avLst/>
            </a:prstGeom>
            <a:noFill/>
            <a:ln w="9525">
              <a:noFill/>
              <a:miter lim="800000"/>
              <a:headEnd/>
              <a:tailEnd/>
            </a:ln>
          </p:spPr>
          <p:txBody>
            <a:bodyPr wrap="none" lIns="0" tIns="0" rIns="0" bIns="0">
              <a:spAutoFit/>
            </a:bodyPr>
            <a:lstStyle/>
            <a:p>
              <a:pPr eaLnBrk="1" hangingPunct="1"/>
              <a:r>
                <a:rPr lang="fr-FR" sz="1400" b="1">
                  <a:solidFill>
                    <a:srgbClr val="000000"/>
                  </a:solidFill>
                  <a:latin typeface="Arial" charset="0"/>
                </a:rPr>
                <a:t>Liaison peptidique</a:t>
              </a:r>
              <a:endParaRPr lang="fr-FR" sz="1400" b="1">
                <a:latin typeface="Arial" charset="0"/>
              </a:endParaRPr>
            </a:p>
          </p:txBody>
        </p:sp>
        <p:sp>
          <p:nvSpPr>
            <p:cNvPr id="14362" name="Rectangle 11"/>
            <p:cNvSpPr>
              <a:spLocks noChangeArrowheads="1"/>
            </p:cNvSpPr>
            <p:nvPr/>
          </p:nvSpPr>
          <p:spPr bwMode="auto">
            <a:xfrm>
              <a:off x="992" y="1138"/>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N</a:t>
              </a:r>
              <a:endParaRPr lang="fr-FR" sz="1200" b="1">
                <a:latin typeface="Arial" charset="0"/>
              </a:endParaRPr>
            </a:p>
          </p:txBody>
        </p:sp>
        <p:sp>
          <p:nvSpPr>
            <p:cNvPr id="14363" name="Rectangle 12"/>
            <p:cNvSpPr>
              <a:spLocks noChangeArrowheads="1"/>
            </p:cNvSpPr>
            <p:nvPr/>
          </p:nvSpPr>
          <p:spPr bwMode="auto">
            <a:xfrm>
              <a:off x="992" y="922"/>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H</a:t>
              </a:r>
              <a:endParaRPr lang="fr-FR" sz="1200" b="1">
                <a:latin typeface="Arial" charset="0"/>
              </a:endParaRPr>
            </a:p>
          </p:txBody>
        </p:sp>
        <p:sp>
          <p:nvSpPr>
            <p:cNvPr id="14364" name="Rectangle 13"/>
            <p:cNvSpPr>
              <a:spLocks noChangeArrowheads="1"/>
            </p:cNvSpPr>
            <p:nvPr/>
          </p:nvSpPr>
          <p:spPr bwMode="auto">
            <a:xfrm>
              <a:off x="864" y="1322"/>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H</a:t>
              </a:r>
              <a:endParaRPr lang="fr-FR" sz="1200" b="1">
                <a:latin typeface="Arial" charset="0"/>
              </a:endParaRPr>
            </a:p>
          </p:txBody>
        </p:sp>
        <p:sp>
          <p:nvSpPr>
            <p:cNvPr id="14365" name="Rectangle 14"/>
            <p:cNvSpPr>
              <a:spLocks noChangeArrowheads="1"/>
            </p:cNvSpPr>
            <p:nvPr/>
          </p:nvSpPr>
          <p:spPr bwMode="auto">
            <a:xfrm>
              <a:off x="1192" y="1138"/>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C</a:t>
              </a:r>
              <a:endParaRPr lang="fr-FR" sz="1200" b="1">
                <a:latin typeface="Arial" charset="0"/>
              </a:endParaRPr>
            </a:p>
          </p:txBody>
        </p:sp>
        <p:sp>
          <p:nvSpPr>
            <p:cNvPr id="14366" name="Rectangle 15"/>
            <p:cNvSpPr>
              <a:spLocks noChangeArrowheads="1"/>
            </p:cNvSpPr>
            <p:nvPr/>
          </p:nvSpPr>
          <p:spPr bwMode="auto">
            <a:xfrm>
              <a:off x="1192" y="922"/>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R</a:t>
              </a:r>
              <a:endParaRPr lang="fr-FR" sz="1200" b="1">
                <a:latin typeface="Arial" charset="0"/>
              </a:endParaRPr>
            </a:p>
          </p:txBody>
        </p:sp>
        <p:sp>
          <p:nvSpPr>
            <p:cNvPr id="14367" name="Rectangle 16"/>
            <p:cNvSpPr>
              <a:spLocks noChangeArrowheads="1"/>
            </p:cNvSpPr>
            <p:nvPr/>
          </p:nvSpPr>
          <p:spPr bwMode="auto">
            <a:xfrm>
              <a:off x="1192" y="1354"/>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H</a:t>
              </a:r>
              <a:endParaRPr lang="fr-FR" sz="1200" b="1">
                <a:latin typeface="Arial" charset="0"/>
              </a:endParaRPr>
            </a:p>
          </p:txBody>
        </p:sp>
        <p:sp>
          <p:nvSpPr>
            <p:cNvPr id="14368" name="Rectangle 17"/>
            <p:cNvSpPr>
              <a:spLocks noChangeArrowheads="1"/>
            </p:cNvSpPr>
            <p:nvPr/>
          </p:nvSpPr>
          <p:spPr bwMode="auto">
            <a:xfrm>
              <a:off x="1384" y="922"/>
              <a:ext cx="75"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O</a:t>
              </a:r>
              <a:endParaRPr lang="fr-FR" sz="1200" b="1">
                <a:latin typeface="Arial" charset="0"/>
              </a:endParaRPr>
            </a:p>
          </p:txBody>
        </p:sp>
        <p:sp>
          <p:nvSpPr>
            <p:cNvPr id="14369" name="Rectangle 18"/>
            <p:cNvSpPr>
              <a:spLocks noChangeArrowheads="1"/>
            </p:cNvSpPr>
            <p:nvPr/>
          </p:nvSpPr>
          <p:spPr bwMode="auto">
            <a:xfrm>
              <a:off x="1880" y="1138"/>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N</a:t>
              </a:r>
              <a:endParaRPr lang="fr-FR" sz="1200" b="1">
                <a:latin typeface="Arial" charset="0"/>
              </a:endParaRPr>
            </a:p>
          </p:txBody>
        </p:sp>
        <p:sp>
          <p:nvSpPr>
            <p:cNvPr id="14370" name="Rectangle 19"/>
            <p:cNvSpPr>
              <a:spLocks noChangeArrowheads="1"/>
            </p:cNvSpPr>
            <p:nvPr/>
          </p:nvSpPr>
          <p:spPr bwMode="auto">
            <a:xfrm>
              <a:off x="1888" y="922"/>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H</a:t>
              </a:r>
              <a:endParaRPr lang="fr-FR" sz="1200" b="1">
                <a:latin typeface="Arial" charset="0"/>
              </a:endParaRPr>
            </a:p>
          </p:txBody>
        </p:sp>
        <p:sp>
          <p:nvSpPr>
            <p:cNvPr id="14371" name="Rectangle 20"/>
            <p:cNvSpPr>
              <a:spLocks noChangeArrowheads="1"/>
            </p:cNvSpPr>
            <p:nvPr/>
          </p:nvSpPr>
          <p:spPr bwMode="auto">
            <a:xfrm>
              <a:off x="1760" y="1322"/>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H</a:t>
              </a:r>
              <a:endParaRPr lang="fr-FR" sz="1200" b="1">
                <a:latin typeface="Arial" charset="0"/>
              </a:endParaRPr>
            </a:p>
          </p:txBody>
        </p:sp>
        <p:sp>
          <p:nvSpPr>
            <p:cNvPr id="14372" name="Rectangle 21"/>
            <p:cNvSpPr>
              <a:spLocks noChangeArrowheads="1"/>
            </p:cNvSpPr>
            <p:nvPr/>
          </p:nvSpPr>
          <p:spPr bwMode="auto">
            <a:xfrm>
              <a:off x="2080" y="1138"/>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C</a:t>
              </a:r>
              <a:endParaRPr lang="fr-FR" sz="1200" b="1">
                <a:latin typeface="Arial" charset="0"/>
              </a:endParaRPr>
            </a:p>
          </p:txBody>
        </p:sp>
        <p:sp>
          <p:nvSpPr>
            <p:cNvPr id="14373" name="Rectangle 22"/>
            <p:cNvSpPr>
              <a:spLocks noChangeArrowheads="1"/>
            </p:cNvSpPr>
            <p:nvPr/>
          </p:nvSpPr>
          <p:spPr bwMode="auto">
            <a:xfrm>
              <a:off x="2080" y="922"/>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R</a:t>
              </a:r>
              <a:endParaRPr lang="fr-FR" sz="1200" b="1">
                <a:latin typeface="Arial" charset="0"/>
              </a:endParaRPr>
            </a:p>
          </p:txBody>
        </p:sp>
        <p:sp>
          <p:nvSpPr>
            <p:cNvPr id="14374" name="Rectangle 23"/>
            <p:cNvSpPr>
              <a:spLocks noChangeArrowheads="1"/>
            </p:cNvSpPr>
            <p:nvPr/>
          </p:nvSpPr>
          <p:spPr bwMode="auto">
            <a:xfrm>
              <a:off x="2280" y="1138"/>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C</a:t>
              </a:r>
              <a:endParaRPr lang="fr-FR" sz="1200" b="1">
                <a:latin typeface="Arial" charset="0"/>
              </a:endParaRPr>
            </a:p>
          </p:txBody>
        </p:sp>
        <p:sp>
          <p:nvSpPr>
            <p:cNvPr id="14375" name="Rectangle 24"/>
            <p:cNvSpPr>
              <a:spLocks noChangeArrowheads="1"/>
            </p:cNvSpPr>
            <p:nvPr/>
          </p:nvSpPr>
          <p:spPr bwMode="auto">
            <a:xfrm>
              <a:off x="1392" y="1138"/>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C</a:t>
              </a:r>
              <a:endParaRPr lang="fr-FR" sz="1200" b="1">
                <a:latin typeface="Arial" charset="0"/>
              </a:endParaRPr>
            </a:p>
          </p:txBody>
        </p:sp>
        <p:sp>
          <p:nvSpPr>
            <p:cNvPr id="14376" name="Rectangle 25"/>
            <p:cNvSpPr>
              <a:spLocks noChangeArrowheads="1"/>
            </p:cNvSpPr>
            <p:nvPr/>
          </p:nvSpPr>
          <p:spPr bwMode="auto">
            <a:xfrm>
              <a:off x="2088" y="1354"/>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H</a:t>
              </a:r>
              <a:endParaRPr lang="fr-FR" sz="1200" b="1">
                <a:latin typeface="Arial" charset="0"/>
              </a:endParaRPr>
            </a:p>
          </p:txBody>
        </p:sp>
        <p:sp>
          <p:nvSpPr>
            <p:cNvPr id="14377" name="Rectangle 26"/>
            <p:cNvSpPr>
              <a:spLocks noChangeArrowheads="1"/>
            </p:cNvSpPr>
            <p:nvPr/>
          </p:nvSpPr>
          <p:spPr bwMode="auto">
            <a:xfrm>
              <a:off x="2280" y="922"/>
              <a:ext cx="75"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O</a:t>
              </a:r>
              <a:endParaRPr lang="fr-FR" sz="1200" b="1">
                <a:latin typeface="Arial" charset="0"/>
              </a:endParaRPr>
            </a:p>
          </p:txBody>
        </p:sp>
        <p:sp>
          <p:nvSpPr>
            <p:cNvPr id="14378" name="Rectangle 27"/>
            <p:cNvSpPr>
              <a:spLocks noChangeArrowheads="1"/>
            </p:cNvSpPr>
            <p:nvPr/>
          </p:nvSpPr>
          <p:spPr bwMode="auto">
            <a:xfrm>
              <a:off x="3202" y="924"/>
              <a:ext cx="180"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H</a:t>
              </a:r>
              <a:r>
                <a:rPr lang="fr-FR" sz="1200" b="1" baseline="-25000">
                  <a:solidFill>
                    <a:srgbClr val="000000"/>
                  </a:solidFill>
                  <a:latin typeface="Arial" charset="0"/>
                </a:rPr>
                <a:t>2</a:t>
              </a:r>
              <a:r>
                <a:rPr lang="fr-FR" sz="1200" b="1">
                  <a:solidFill>
                    <a:srgbClr val="000000"/>
                  </a:solidFill>
                  <a:latin typeface="Arial" charset="0"/>
                </a:rPr>
                <a:t>O</a:t>
              </a:r>
              <a:endParaRPr lang="fr-FR" sz="1200" b="1">
                <a:latin typeface="Arial" charset="0"/>
              </a:endParaRPr>
            </a:p>
          </p:txBody>
        </p:sp>
        <p:sp>
          <p:nvSpPr>
            <p:cNvPr id="14379" name="Rectangle 28"/>
            <p:cNvSpPr>
              <a:spLocks noChangeArrowheads="1"/>
            </p:cNvSpPr>
            <p:nvPr/>
          </p:nvSpPr>
          <p:spPr bwMode="auto">
            <a:xfrm>
              <a:off x="3194" y="1436"/>
              <a:ext cx="180"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H</a:t>
              </a:r>
              <a:r>
                <a:rPr lang="fr-FR" sz="1200" b="1" baseline="-25000">
                  <a:solidFill>
                    <a:srgbClr val="000000"/>
                  </a:solidFill>
                  <a:latin typeface="Arial" charset="0"/>
                </a:rPr>
                <a:t>2</a:t>
              </a:r>
              <a:r>
                <a:rPr lang="fr-FR" sz="1200" b="1">
                  <a:solidFill>
                    <a:srgbClr val="000000"/>
                  </a:solidFill>
                  <a:latin typeface="Arial" charset="0"/>
                </a:rPr>
                <a:t>O</a:t>
              </a:r>
            </a:p>
          </p:txBody>
        </p:sp>
        <p:sp>
          <p:nvSpPr>
            <p:cNvPr id="14380" name="Rectangle 29"/>
            <p:cNvSpPr>
              <a:spLocks noChangeArrowheads="1"/>
            </p:cNvSpPr>
            <p:nvPr/>
          </p:nvSpPr>
          <p:spPr bwMode="auto">
            <a:xfrm>
              <a:off x="3624" y="1138"/>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N</a:t>
              </a:r>
              <a:endParaRPr lang="fr-FR" sz="1200" b="1">
                <a:latin typeface="Arial" charset="0"/>
              </a:endParaRPr>
            </a:p>
          </p:txBody>
        </p:sp>
        <p:sp>
          <p:nvSpPr>
            <p:cNvPr id="14381" name="Rectangle 30"/>
            <p:cNvSpPr>
              <a:spLocks noChangeArrowheads="1"/>
            </p:cNvSpPr>
            <p:nvPr/>
          </p:nvSpPr>
          <p:spPr bwMode="auto">
            <a:xfrm>
              <a:off x="3624" y="922"/>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H</a:t>
              </a:r>
              <a:endParaRPr lang="fr-FR" sz="1200" b="1">
                <a:latin typeface="Arial" charset="0"/>
              </a:endParaRPr>
            </a:p>
          </p:txBody>
        </p:sp>
        <p:sp>
          <p:nvSpPr>
            <p:cNvPr id="14382" name="Rectangle 31"/>
            <p:cNvSpPr>
              <a:spLocks noChangeArrowheads="1"/>
            </p:cNvSpPr>
            <p:nvPr/>
          </p:nvSpPr>
          <p:spPr bwMode="auto">
            <a:xfrm>
              <a:off x="3496" y="1322"/>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H</a:t>
              </a:r>
              <a:endParaRPr lang="fr-FR" sz="1200" b="1">
                <a:latin typeface="Arial" charset="0"/>
              </a:endParaRPr>
            </a:p>
          </p:txBody>
        </p:sp>
        <p:sp>
          <p:nvSpPr>
            <p:cNvPr id="14383" name="Rectangle 32"/>
            <p:cNvSpPr>
              <a:spLocks noChangeArrowheads="1"/>
            </p:cNvSpPr>
            <p:nvPr/>
          </p:nvSpPr>
          <p:spPr bwMode="auto">
            <a:xfrm>
              <a:off x="3824" y="1138"/>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C</a:t>
              </a:r>
              <a:endParaRPr lang="fr-FR" sz="1200" b="1">
                <a:latin typeface="Arial" charset="0"/>
              </a:endParaRPr>
            </a:p>
          </p:txBody>
        </p:sp>
        <p:sp>
          <p:nvSpPr>
            <p:cNvPr id="14384" name="Rectangle 33"/>
            <p:cNvSpPr>
              <a:spLocks noChangeArrowheads="1"/>
            </p:cNvSpPr>
            <p:nvPr/>
          </p:nvSpPr>
          <p:spPr bwMode="auto">
            <a:xfrm>
              <a:off x="3824" y="922"/>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R</a:t>
              </a:r>
              <a:endParaRPr lang="fr-FR" sz="1200" b="1">
                <a:latin typeface="Arial" charset="0"/>
              </a:endParaRPr>
            </a:p>
          </p:txBody>
        </p:sp>
        <p:sp>
          <p:nvSpPr>
            <p:cNvPr id="14385" name="Rectangle 34"/>
            <p:cNvSpPr>
              <a:spLocks noChangeArrowheads="1"/>
            </p:cNvSpPr>
            <p:nvPr/>
          </p:nvSpPr>
          <p:spPr bwMode="auto">
            <a:xfrm>
              <a:off x="4024" y="1138"/>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C</a:t>
              </a:r>
              <a:endParaRPr lang="fr-FR" sz="1200" b="1">
                <a:latin typeface="Arial" charset="0"/>
              </a:endParaRPr>
            </a:p>
          </p:txBody>
        </p:sp>
        <p:sp>
          <p:nvSpPr>
            <p:cNvPr id="14386" name="Rectangle 35"/>
            <p:cNvSpPr>
              <a:spLocks noChangeArrowheads="1"/>
            </p:cNvSpPr>
            <p:nvPr/>
          </p:nvSpPr>
          <p:spPr bwMode="auto">
            <a:xfrm>
              <a:off x="3824" y="1354"/>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H</a:t>
              </a:r>
              <a:endParaRPr lang="fr-FR" sz="1200" b="1">
                <a:latin typeface="Arial" charset="0"/>
              </a:endParaRPr>
            </a:p>
          </p:txBody>
        </p:sp>
        <p:sp>
          <p:nvSpPr>
            <p:cNvPr id="14387" name="Rectangle 36"/>
            <p:cNvSpPr>
              <a:spLocks noChangeArrowheads="1"/>
            </p:cNvSpPr>
            <p:nvPr/>
          </p:nvSpPr>
          <p:spPr bwMode="auto">
            <a:xfrm>
              <a:off x="4024" y="922"/>
              <a:ext cx="75"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O</a:t>
              </a:r>
              <a:endParaRPr lang="fr-FR" sz="1200" b="1">
                <a:latin typeface="Arial" charset="0"/>
              </a:endParaRPr>
            </a:p>
          </p:txBody>
        </p:sp>
        <p:sp>
          <p:nvSpPr>
            <p:cNvPr id="14388" name="Rectangle 37"/>
            <p:cNvSpPr>
              <a:spLocks noChangeArrowheads="1"/>
            </p:cNvSpPr>
            <p:nvPr/>
          </p:nvSpPr>
          <p:spPr bwMode="auto">
            <a:xfrm>
              <a:off x="4272" y="1138"/>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N</a:t>
              </a:r>
              <a:endParaRPr lang="fr-FR" sz="1200" b="1">
                <a:latin typeface="Arial" charset="0"/>
              </a:endParaRPr>
            </a:p>
          </p:txBody>
        </p:sp>
        <p:sp>
          <p:nvSpPr>
            <p:cNvPr id="14389" name="Rectangle 38"/>
            <p:cNvSpPr>
              <a:spLocks noChangeArrowheads="1"/>
            </p:cNvSpPr>
            <p:nvPr/>
          </p:nvSpPr>
          <p:spPr bwMode="auto">
            <a:xfrm>
              <a:off x="4272" y="922"/>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H</a:t>
              </a:r>
              <a:endParaRPr lang="fr-FR" sz="1200" b="1">
                <a:latin typeface="Arial" charset="0"/>
              </a:endParaRPr>
            </a:p>
          </p:txBody>
        </p:sp>
        <p:sp>
          <p:nvSpPr>
            <p:cNvPr id="14390" name="Rectangle 39"/>
            <p:cNvSpPr>
              <a:spLocks noChangeArrowheads="1"/>
            </p:cNvSpPr>
            <p:nvPr/>
          </p:nvSpPr>
          <p:spPr bwMode="auto">
            <a:xfrm>
              <a:off x="4472" y="1138"/>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C</a:t>
              </a:r>
              <a:endParaRPr lang="fr-FR" sz="1200" b="1">
                <a:latin typeface="Arial" charset="0"/>
              </a:endParaRPr>
            </a:p>
          </p:txBody>
        </p:sp>
        <p:sp>
          <p:nvSpPr>
            <p:cNvPr id="14391" name="Rectangle 40"/>
            <p:cNvSpPr>
              <a:spLocks noChangeArrowheads="1"/>
            </p:cNvSpPr>
            <p:nvPr/>
          </p:nvSpPr>
          <p:spPr bwMode="auto">
            <a:xfrm>
              <a:off x="4472" y="922"/>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R</a:t>
              </a:r>
              <a:endParaRPr lang="fr-FR" sz="1200" b="1">
                <a:latin typeface="Arial" charset="0"/>
              </a:endParaRPr>
            </a:p>
          </p:txBody>
        </p:sp>
        <p:sp>
          <p:nvSpPr>
            <p:cNvPr id="14392" name="Rectangle 41"/>
            <p:cNvSpPr>
              <a:spLocks noChangeArrowheads="1"/>
            </p:cNvSpPr>
            <p:nvPr/>
          </p:nvSpPr>
          <p:spPr bwMode="auto">
            <a:xfrm>
              <a:off x="4672" y="1138"/>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C</a:t>
              </a:r>
              <a:endParaRPr lang="fr-FR" sz="1200" b="1">
                <a:latin typeface="Arial" charset="0"/>
              </a:endParaRPr>
            </a:p>
          </p:txBody>
        </p:sp>
        <p:sp>
          <p:nvSpPr>
            <p:cNvPr id="14393" name="Rectangle 42"/>
            <p:cNvSpPr>
              <a:spLocks noChangeArrowheads="1"/>
            </p:cNvSpPr>
            <p:nvPr/>
          </p:nvSpPr>
          <p:spPr bwMode="auto">
            <a:xfrm>
              <a:off x="4472" y="1354"/>
              <a:ext cx="69"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H</a:t>
              </a:r>
              <a:endParaRPr lang="fr-FR" sz="1200" b="1">
                <a:latin typeface="Arial" charset="0"/>
              </a:endParaRPr>
            </a:p>
          </p:txBody>
        </p:sp>
        <p:sp>
          <p:nvSpPr>
            <p:cNvPr id="14394" name="Rectangle 43"/>
            <p:cNvSpPr>
              <a:spLocks noChangeArrowheads="1"/>
            </p:cNvSpPr>
            <p:nvPr/>
          </p:nvSpPr>
          <p:spPr bwMode="auto">
            <a:xfrm>
              <a:off x="4672" y="922"/>
              <a:ext cx="75"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O</a:t>
              </a:r>
              <a:endParaRPr lang="fr-FR" sz="1200" b="1">
                <a:latin typeface="Arial" charset="0"/>
              </a:endParaRPr>
            </a:p>
          </p:txBody>
        </p:sp>
        <p:sp>
          <p:nvSpPr>
            <p:cNvPr id="14395" name="Rectangle 44"/>
            <p:cNvSpPr>
              <a:spLocks noChangeArrowheads="1"/>
            </p:cNvSpPr>
            <p:nvPr/>
          </p:nvSpPr>
          <p:spPr bwMode="auto">
            <a:xfrm>
              <a:off x="1500" y="1322"/>
              <a:ext cx="144"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OH</a:t>
              </a:r>
              <a:endParaRPr lang="fr-FR" sz="1200" b="1">
                <a:latin typeface="Arial" charset="0"/>
              </a:endParaRPr>
            </a:p>
          </p:txBody>
        </p:sp>
        <p:sp>
          <p:nvSpPr>
            <p:cNvPr id="14396" name="Rectangle 45"/>
            <p:cNvSpPr>
              <a:spLocks noChangeArrowheads="1"/>
            </p:cNvSpPr>
            <p:nvPr/>
          </p:nvSpPr>
          <p:spPr bwMode="auto">
            <a:xfrm>
              <a:off x="2372" y="1322"/>
              <a:ext cx="144"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OH</a:t>
              </a:r>
              <a:endParaRPr lang="fr-FR" sz="1200" b="1">
                <a:latin typeface="Arial" charset="0"/>
              </a:endParaRPr>
            </a:p>
          </p:txBody>
        </p:sp>
        <p:sp>
          <p:nvSpPr>
            <p:cNvPr id="14397" name="Rectangle 46"/>
            <p:cNvSpPr>
              <a:spLocks noChangeArrowheads="1"/>
            </p:cNvSpPr>
            <p:nvPr/>
          </p:nvSpPr>
          <p:spPr bwMode="auto">
            <a:xfrm>
              <a:off x="4772" y="1318"/>
              <a:ext cx="144" cy="115"/>
            </a:xfrm>
            <a:prstGeom prst="rect">
              <a:avLst/>
            </a:prstGeom>
            <a:noFill/>
            <a:ln w="9525">
              <a:noFill/>
              <a:miter lim="800000"/>
              <a:headEnd/>
              <a:tailEnd/>
            </a:ln>
          </p:spPr>
          <p:txBody>
            <a:bodyPr wrap="none" lIns="0" tIns="0" rIns="0" bIns="0">
              <a:spAutoFit/>
            </a:bodyPr>
            <a:lstStyle/>
            <a:p>
              <a:pPr eaLnBrk="1" hangingPunct="1"/>
              <a:r>
                <a:rPr lang="fr-FR" sz="1200" b="1">
                  <a:solidFill>
                    <a:srgbClr val="000000"/>
                  </a:solidFill>
                  <a:latin typeface="Arial" charset="0"/>
                </a:rPr>
                <a:t>OH</a:t>
              </a:r>
              <a:endParaRPr lang="fr-FR" sz="1200" b="1">
                <a:latin typeface="Arial" charset="0"/>
              </a:endParaRPr>
            </a:p>
          </p:txBody>
        </p:sp>
      </p:grpSp>
      <p:pic>
        <p:nvPicPr>
          <p:cNvPr id="14344" name="Picture 48"/>
          <p:cNvPicPr>
            <a:picLocks noChangeAspect="1" noChangeArrowheads="1"/>
          </p:cNvPicPr>
          <p:nvPr/>
        </p:nvPicPr>
        <p:blipFill>
          <a:blip r:embed="rId4" cstate="print"/>
          <a:srcRect/>
          <a:stretch>
            <a:fillRect/>
          </a:stretch>
        </p:blipFill>
        <p:spPr bwMode="auto">
          <a:xfrm>
            <a:off x="1331913" y="3182938"/>
            <a:ext cx="4865687" cy="2643187"/>
          </a:xfrm>
          <a:prstGeom prst="rect">
            <a:avLst/>
          </a:prstGeom>
          <a:noFill/>
          <a:ln w="9525">
            <a:noFill/>
            <a:miter lim="800000"/>
            <a:headEnd/>
            <a:tailEnd/>
          </a:ln>
        </p:spPr>
      </p:pic>
      <p:sp>
        <p:nvSpPr>
          <p:cNvPr id="14345" name="Line 49"/>
          <p:cNvSpPr>
            <a:spLocks noChangeShapeType="1"/>
          </p:cNvSpPr>
          <p:nvPr/>
        </p:nvSpPr>
        <p:spPr bwMode="auto">
          <a:xfrm flipH="1">
            <a:off x="5237163" y="4581525"/>
            <a:ext cx="204787" cy="288925"/>
          </a:xfrm>
          <a:prstGeom prst="line">
            <a:avLst/>
          </a:prstGeom>
          <a:noFill/>
          <a:ln w="25400">
            <a:solidFill>
              <a:srgbClr val="000000"/>
            </a:solidFill>
            <a:round/>
            <a:headEnd/>
            <a:tailEnd/>
          </a:ln>
        </p:spPr>
        <p:txBody>
          <a:bodyPr/>
          <a:lstStyle/>
          <a:p>
            <a:endParaRPr lang="fr-CA"/>
          </a:p>
        </p:txBody>
      </p:sp>
      <p:sp>
        <p:nvSpPr>
          <p:cNvPr id="14346" name="Line 51"/>
          <p:cNvSpPr>
            <a:spLocks noChangeShapeType="1"/>
          </p:cNvSpPr>
          <p:nvPr/>
        </p:nvSpPr>
        <p:spPr bwMode="auto">
          <a:xfrm flipH="1">
            <a:off x="2951163" y="4689475"/>
            <a:ext cx="376237" cy="1588"/>
          </a:xfrm>
          <a:prstGeom prst="line">
            <a:avLst/>
          </a:prstGeom>
          <a:noFill/>
          <a:ln w="25400">
            <a:solidFill>
              <a:srgbClr val="000000"/>
            </a:solidFill>
            <a:round/>
            <a:headEnd/>
            <a:tailEnd/>
          </a:ln>
        </p:spPr>
        <p:txBody>
          <a:bodyPr/>
          <a:lstStyle/>
          <a:p>
            <a:endParaRPr lang="fr-CA"/>
          </a:p>
        </p:txBody>
      </p:sp>
      <p:sp>
        <p:nvSpPr>
          <p:cNvPr id="14347" name="Freeform 52"/>
          <p:cNvSpPr>
            <a:spLocks/>
          </p:cNvSpPr>
          <p:nvPr/>
        </p:nvSpPr>
        <p:spPr bwMode="auto">
          <a:xfrm>
            <a:off x="5449888" y="4532313"/>
            <a:ext cx="0" cy="55562"/>
          </a:xfrm>
          <a:custGeom>
            <a:avLst/>
            <a:gdLst>
              <a:gd name="T0" fmla="*/ 0 h 80"/>
              <a:gd name="T1" fmla="*/ 2147483647 h 80"/>
              <a:gd name="T2" fmla="*/ 0 h 80"/>
              <a:gd name="T3" fmla="*/ 0 60000 65536"/>
              <a:gd name="T4" fmla="*/ 0 60000 65536"/>
              <a:gd name="T5" fmla="*/ 0 60000 65536"/>
              <a:gd name="T6" fmla="*/ 0 h 80"/>
              <a:gd name="T7" fmla="*/ 80 h 80"/>
            </a:gdLst>
            <a:ahLst/>
            <a:cxnLst>
              <a:cxn ang="T3">
                <a:pos x="0" y="T0"/>
              </a:cxn>
              <a:cxn ang="T4">
                <a:pos x="0" y="T1"/>
              </a:cxn>
              <a:cxn ang="T5">
                <a:pos x="0" y="T2"/>
              </a:cxn>
            </a:cxnLst>
            <a:rect l="0" t="T6" r="0" b="T7"/>
            <a:pathLst>
              <a:path h="80">
                <a:moveTo>
                  <a:pt x="0" y="0"/>
                </a:moveTo>
                <a:lnTo>
                  <a:pt x="0" y="80"/>
                </a:lnTo>
                <a:lnTo>
                  <a:pt x="0" y="0"/>
                </a:lnTo>
                <a:close/>
              </a:path>
            </a:pathLst>
          </a:custGeom>
          <a:solidFill>
            <a:srgbClr val="000000"/>
          </a:solidFill>
          <a:ln w="9525">
            <a:noFill/>
            <a:round/>
            <a:headEnd/>
            <a:tailEnd/>
          </a:ln>
        </p:spPr>
        <p:txBody>
          <a:bodyPr/>
          <a:lstStyle/>
          <a:p>
            <a:endParaRPr lang="fr-CA"/>
          </a:p>
        </p:txBody>
      </p:sp>
      <p:sp>
        <p:nvSpPr>
          <p:cNvPr id="14348" name="Line 53"/>
          <p:cNvSpPr>
            <a:spLocks noChangeShapeType="1"/>
          </p:cNvSpPr>
          <p:nvPr/>
        </p:nvSpPr>
        <p:spPr bwMode="auto">
          <a:xfrm>
            <a:off x="5441950" y="4525963"/>
            <a:ext cx="1588" cy="55562"/>
          </a:xfrm>
          <a:prstGeom prst="line">
            <a:avLst/>
          </a:prstGeom>
          <a:noFill/>
          <a:ln w="25400">
            <a:solidFill>
              <a:srgbClr val="000000"/>
            </a:solidFill>
            <a:round/>
            <a:headEnd/>
            <a:tailEnd/>
          </a:ln>
        </p:spPr>
        <p:txBody>
          <a:bodyPr/>
          <a:lstStyle/>
          <a:p>
            <a:endParaRPr lang="fr-CA"/>
          </a:p>
        </p:txBody>
      </p:sp>
      <p:sp>
        <p:nvSpPr>
          <p:cNvPr id="14349" name="Rectangle 54"/>
          <p:cNvSpPr>
            <a:spLocks noChangeArrowheads="1"/>
          </p:cNvSpPr>
          <p:nvPr/>
        </p:nvSpPr>
        <p:spPr bwMode="auto">
          <a:xfrm>
            <a:off x="5240338" y="4367213"/>
            <a:ext cx="925512" cy="168275"/>
          </a:xfrm>
          <a:prstGeom prst="rect">
            <a:avLst/>
          </a:prstGeom>
          <a:noFill/>
          <a:ln w="9525">
            <a:noFill/>
            <a:miter lim="800000"/>
            <a:headEnd/>
            <a:tailEnd/>
          </a:ln>
        </p:spPr>
        <p:txBody>
          <a:bodyPr wrap="none" lIns="0" tIns="0" rIns="0" bIns="0">
            <a:spAutoFit/>
          </a:bodyPr>
          <a:lstStyle/>
          <a:p>
            <a:pPr eaLnBrk="1" hangingPunct="1"/>
            <a:r>
              <a:rPr lang="fr-FR" sz="1100" b="1">
                <a:solidFill>
                  <a:srgbClr val="000000"/>
                </a:solidFill>
                <a:latin typeface="Arial" charset="0"/>
              </a:rPr>
              <a:t>Groupe Hème</a:t>
            </a:r>
            <a:endParaRPr lang="fr-FR" sz="1100" b="1">
              <a:latin typeface="Arial" charset="0"/>
            </a:endParaRPr>
          </a:p>
        </p:txBody>
      </p:sp>
      <p:sp>
        <p:nvSpPr>
          <p:cNvPr id="14350" name="Rectangle 55"/>
          <p:cNvSpPr>
            <a:spLocks noChangeArrowheads="1"/>
          </p:cNvSpPr>
          <p:nvPr/>
        </p:nvSpPr>
        <p:spPr bwMode="auto">
          <a:xfrm>
            <a:off x="884238" y="5818188"/>
            <a:ext cx="1782762" cy="388937"/>
          </a:xfrm>
          <a:prstGeom prst="rect">
            <a:avLst/>
          </a:prstGeom>
          <a:noFill/>
          <a:ln w="9525">
            <a:noFill/>
            <a:miter lim="800000"/>
            <a:headEnd/>
            <a:tailEnd/>
          </a:ln>
        </p:spPr>
        <p:txBody>
          <a:bodyPr wrap="none" lIns="0" tIns="0" rIns="0" bIns="0">
            <a:spAutoFit/>
          </a:bodyPr>
          <a:lstStyle/>
          <a:p>
            <a:pPr eaLnBrk="1" hangingPunct="1"/>
            <a:r>
              <a:rPr lang="fr-FR" sz="1400" b="1">
                <a:solidFill>
                  <a:srgbClr val="000000"/>
                </a:solidFill>
                <a:latin typeface="Arial" charset="0"/>
              </a:rPr>
              <a:t>(b) Structure secondaire</a:t>
            </a:r>
          </a:p>
          <a:p>
            <a:pPr eaLnBrk="1" hangingPunct="1"/>
            <a:r>
              <a:rPr lang="fr-FR" sz="1600" b="1">
                <a:solidFill>
                  <a:srgbClr val="000000"/>
                </a:solidFill>
                <a:latin typeface="Arial" charset="0"/>
              </a:rPr>
              <a:t>    (hélice-</a:t>
            </a:r>
            <a:r>
              <a:rPr lang="fr-FR" sz="1400" b="1">
                <a:solidFill>
                  <a:srgbClr val="000000"/>
                </a:solidFill>
                <a:latin typeface="Symbol" pitchFamily="18" charset="2"/>
              </a:rPr>
              <a:t></a:t>
            </a:r>
            <a:r>
              <a:rPr lang="fr-FR" sz="1400" b="1">
                <a:solidFill>
                  <a:srgbClr val="000000"/>
                </a:solidFill>
                <a:latin typeface="Arial" charset="0"/>
              </a:rPr>
              <a:t>)</a:t>
            </a:r>
          </a:p>
        </p:txBody>
      </p:sp>
      <p:sp>
        <p:nvSpPr>
          <p:cNvPr id="14351" name="Rectangle 56"/>
          <p:cNvSpPr>
            <a:spLocks noChangeArrowheads="1"/>
          </p:cNvSpPr>
          <p:nvPr/>
        </p:nvSpPr>
        <p:spPr bwMode="auto">
          <a:xfrm>
            <a:off x="2741613" y="5548313"/>
            <a:ext cx="1535112" cy="180975"/>
          </a:xfrm>
          <a:prstGeom prst="rect">
            <a:avLst/>
          </a:prstGeom>
          <a:noFill/>
          <a:ln w="9525">
            <a:noFill/>
            <a:miter lim="800000"/>
            <a:headEnd/>
            <a:tailEnd/>
          </a:ln>
        </p:spPr>
        <p:txBody>
          <a:bodyPr wrap="none" lIns="0" tIns="0" rIns="0" bIns="0">
            <a:spAutoFit/>
          </a:bodyPr>
          <a:lstStyle/>
          <a:p>
            <a:pPr eaLnBrk="1" hangingPunct="1"/>
            <a:r>
              <a:rPr lang="fr-FR" sz="1400" b="1">
                <a:solidFill>
                  <a:srgbClr val="000000"/>
                </a:solidFill>
                <a:latin typeface="Arial" charset="0"/>
              </a:rPr>
              <a:t>(d) Structure tertiaire</a:t>
            </a:r>
            <a:endParaRPr lang="fr-FR" sz="1400" b="1">
              <a:latin typeface="Arial" charset="0"/>
            </a:endParaRPr>
          </a:p>
        </p:txBody>
      </p:sp>
      <p:sp>
        <p:nvSpPr>
          <p:cNvPr id="14352" name="Rectangle 57"/>
          <p:cNvSpPr>
            <a:spLocks noChangeArrowheads="1"/>
          </p:cNvSpPr>
          <p:nvPr/>
        </p:nvSpPr>
        <p:spPr bwMode="auto">
          <a:xfrm>
            <a:off x="4664075" y="5548313"/>
            <a:ext cx="2124075" cy="361950"/>
          </a:xfrm>
          <a:prstGeom prst="rect">
            <a:avLst/>
          </a:prstGeom>
          <a:noFill/>
          <a:ln w="9525">
            <a:noFill/>
            <a:miter lim="800000"/>
            <a:headEnd/>
            <a:tailEnd/>
          </a:ln>
        </p:spPr>
        <p:txBody>
          <a:bodyPr wrap="none" lIns="0" tIns="0" rIns="0" bIns="0">
            <a:spAutoFit/>
          </a:bodyPr>
          <a:lstStyle/>
          <a:p>
            <a:pPr eaLnBrk="1" hangingPunct="1"/>
            <a:r>
              <a:rPr lang="fr-FR" sz="1400" b="1">
                <a:solidFill>
                  <a:srgbClr val="000000"/>
                </a:solidFill>
                <a:latin typeface="Arial" charset="0"/>
              </a:rPr>
              <a:t>(e) Structure quaternaire</a:t>
            </a:r>
          </a:p>
          <a:p>
            <a:pPr eaLnBrk="1" hangingPunct="1"/>
            <a:r>
              <a:rPr lang="fr-FR" sz="1400" b="1">
                <a:solidFill>
                  <a:srgbClr val="000000"/>
                </a:solidFill>
                <a:latin typeface="Arial" charset="0"/>
              </a:rPr>
              <a:t>     (molécule d’hémoglobine)</a:t>
            </a:r>
            <a:endParaRPr lang="fr-FR" sz="1400" b="1">
              <a:latin typeface="Arial" charset="0"/>
            </a:endParaRPr>
          </a:p>
        </p:txBody>
      </p:sp>
      <p:sp>
        <p:nvSpPr>
          <p:cNvPr id="14353" name="Rectangle 58"/>
          <p:cNvSpPr>
            <a:spLocks noChangeArrowheads="1"/>
          </p:cNvSpPr>
          <p:nvPr/>
        </p:nvSpPr>
        <p:spPr bwMode="auto">
          <a:xfrm>
            <a:off x="2373313" y="4592638"/>
            <a:ext cx="536575" cy="168275"/>
          </a:xfrm>
          <a:prstGeom prst="rect">
            <a:avLst/>
          </a:prstGeom>
          <a:noFill/>
          <a:ln w="9525">
            <a:noFill/>
            <a:miter lim="800000"/>
            <a:headEnd/>
            <a:tailEnd/>
          </a:ln>
        </p:spPr>
        <p:txBody>
          <a:bodyPr wrap="none" lIns="0" tIns="0" rIns="0" bIns="0">
            <a:spAutoFit/>
          </a:bodyPr>
          <a:lstStyle/>
          <a:p>
            <a:pPr eaLnBrk="1" hangingPunct="1"/>
            <a:r>
              <a:rPr lang="fr-FR" sz="1100" b="1">
                <a:solidFill>
                  <a:srgbClr val="000000"/>
                </a:solidFill>
                <a:latin typeface="Arial" charset="0"/>
              </a:rPr>
              <a:t>hélice-</a:t>
            </a:r>
            <a:r>
              <a:rPr lang="fr-FR" sz="1100" b="1">
                <a:solidFill>
                  <a:srgbClr val="000000"/>
                </a:solidFill>
                <a:latin typeface="Symbol" pitchFamily="18" charset="2"/>
              </a:rPr>
              <a:t></a:t>
            </a:r>
            <a:endParaRPr lang="fr-FR" sz="1100">
              <a:latin typeface="Arial" charset="0"/>
            </a:endParaRPr>
          </a:p>
        </p:txBody>
      </p:sp>
      <p:sp>
        <p:nvSpPr>
          <p:cNvPr id="14354" name="Text Box 59"/>
          <p:cNvSpPr txBox="1">
            <a:spLocks noChangeArrowheads="1"/>
          </p:cNvSpPr>
          <p:nvPr/>
        </p:nvSpPr>
        <p:spPr bwMode="auto">
          <a:xfrm>
            <a:off x="228600" y="708025"/>
            <a:ext cx="4865688" cy="369888"/>
          </a:xfrm>
          <a:prstGeom prst="rect">
            <a:avLst/>
          </a:prstGeom>
          <a:noFill/>
          <a:ln w="9525">
            <a:noFill/>
            <a:miter lim="800000"/>
            <a:headEnd/>
            <a:tailEnd/>
          </a:ln>
        </p:spPr>
        <p:txBody>
          <a:bodyPr wrap="none">
            <a:spAutoFit/>
          </a:bodyPr>
          <a:lstStyle/>
          <a:p>
            <a:pPr eaLnBrk="1" hangingPunct="1"/>
            <a:r>
              <a:rPr lang="fr-CA" b="1" dirty="0">
                <a:solidFill>
                  <a:srgbClr val="3333FF"/>
                </a:solidFill>
                <a:latin typeface="Arial" charset="0"/>
                <a:cs typeface="Arial" charset="0"/>
              </a:rPr>
              <a:t>1.1.12</a:t>
            </a:r>
            <a:r>
              <a:rPr lang="fr-CA" dirty="0">
                <a:solidFill>
                  <a:srgbClr val="3333FF"/>
                </a:solidFill>
                <a:latin typeface="Arial" charset="0"/>
                <a:cs typeface="Arial" charset="0"/>
              </a:rPr>
              <a:t>  </a:t>
            </a:r>
            <a:r>
              <a:rPr lang="fr-CA" b="1" dirty="0">
                <a:solidFill>
                  <a:srgbClr val="3333FF"/>
                </a:solidFill>
                <a:latin typeface="Arial" charset="0"/>
              </a:rPr>
              <a:t>Acides aminés et liaison peptidique</a:t>
            </a:r>
            <a:endParaRPr lang="en-US" b="1" dirty="0">
              <a:solidFill>
                <a:srgbClr val="3333FF"/>
              </a:solidFill>
              <a:latin typeface="Arial" charset="0"/>
            </a:endParaRPr>
          </a:p>
        </p:txBody>
      </p:sp>
      <p:sp>
        <p:nvSpPr>
          <p:cNvPr id="14355" name="Text Box 60"/>
          <p:cNvSpPr txBox="1">
            <a:spLocks noChangeArrowheads="1"/>
          </p:cNvSpPr>
          <p:nvPr/>
        </p:nvSpPr>
        <p:spPr bwMode="auto">
          <a:xfrm>
            <a:off x="261938" y="2751138"/>
            <a:ext cx="4685898" cy="400110"/>
          </a:xfrm>
          <a:prstGeom prst="rect">
            <a:avLst/>
          </a:prstGeom>
          <a:noFill/>
          <a:ln w="9525">
            <a:noFill/>
            <a:miter lim="800000"/>
            <a:headEnd/>
            <a:tailEnd/>
          </a:ln>
        </p:spPr>
        <p:txBody>
          <a:bodyPr wrap="none">
            <a:spAutoFit/>
          </a:bodyPr>
          <a:lstStyle/>
          <a:p>
            <a:pPr eaLnBrk="1" hangingPunct="1"/>
            <a:r>
              <a:rPr lang="fr-FR" b="1" dirty="0">
                <a:solidFill>
                  <a:srgbClr val="3333FF"/>
                </a:solidFill>
                <a:latin typeface="Arial" charset="0"/>
                <a:cs typeface="Arial" charset="0"/>
              </a:rPr>
              <a:t>1.1.13 Niveaux d’organisation structurale</a:t>
            </a:r>
            <a:endParaRPr lang="fr-FR" sz="2000" b="1" dirty="0">
              <a:solidFill>
                <a:srgbClr val="3333FF"/>
              </a:solidFill>
              <a:latin typeface="Arial" charset="0"/>
              <a:cs typeface="Arial" charset="0"/>
            </a:endParaRPr>
          </a:p>
        </p:txBody>
      </p:sp>
      <p:sp>
        <p:nvSpPr>
          <p:cNvPr id="14356" name="Text Box 62"/>
          <p:cNvSpPr txBox="1">
            <a:spLocks noChangeArrowheads="1"/>
          </p:cNvSpPr>
          <p:nvPr/>
        </p:nvSpPr>
        <p:spPr bwMode="auto">
          <a:xfrm>
            <a:off x="7972425" y="2363788"/>
            <a:ext cx="920445" cy="338554"/>
          </a:xfrm>
          <a:prstGeom prst="rect">
            <a:avLst/>
          </a:prstGeom>
          <a:noFill/>
          <a:ln w="6350">
            <a:solidFill>
              <a:srgbClr val="0000FF"/>
            </a:solidFill>
            <a:miter lim="800000"/>
            <a:headEnd/>
            <a:tailEnd/>
          </a:ln>
        </p:spPr>
        <p:txBody>
          <a:bodyPr wrap="none">
            <a:spAutoFit/>
          </a:bodyPr>
          <a:lstStyle/>
          <a:p>
            <a:r>
              <a:rPr lang="fr-CA" sz="1600" dirty="0">
                <a:solidFill>
                  <a:srgbClr val="3333FF"/>
                </a:solidFill>
              </a:rPr>
              <a:t>Fig. 2.21</a:t>
            </a:r>
            <a:endParaRPr lang="en-US" sz="1600" dirty="0">
              <a:solidFill>
                <a:srgbClr val="3333FF"/>
              </a:solidFill>
            </a:endParaRPr>
          </a:p>
        </p:txBody>
      </p:sp>
      <p:sp>
        <p:nvSpPr>
          <p:cNvPr id="14357" name="Text Box 63"/>
          <p:cNvSpPr txBox="1">
            <a:spLocks noChangeArrowheads="1"/>
          </p:cNvSpPr>
          <p:nvPr/>
        </p:nvSpPr>
        <p:spPr bwMode="auto">
          <a:xfrm>
            <a:off x="7958138" y="6311900"/>
            <a:ext cx="920445" cy="338554"/>
          </a:xfrm>
          <a:prstGeom prst="rect">
            <a:avLst/>
          </a:prstGeom>
          <a:noFill/>
          <a:ln w="6350">
            <a:solidFill>
              <a:srgbClr val="0000FF"/>
            </a:solidFill>
            <a:miter lim="800000"/>
            <a:headEnd/>
            <a:tailEnd/>
          </a:ln>
        </p:spPr>
        <p:txBody>
          <a:bodyPr wrap="none">
            <a:spAutoFit/>
          </a:bodyPr>
          <a:lstStyle/>
          <a:p>
            <a:r>
              <a:rPr lang="fr-CA" sz="1600" dirty="0">
                <a:solidFill>
                  <a:srgbClr val="3333FF"/>
                </a:solidFill>
              </a:rPr>
              <a:t>Fig. 2.22</a:t>
            </a:r>
            <a:endParaRPr lang="en-US" sz="1600" dirty="0">
              <a:solidFill>
                <a:srgbClr val="3333FF"/>
              </a:solidFill>
            </a:endParaRPr>
          </a:p>
        </p:txBody>
      </p:sp>
    </p:spTree>
  </p:cSld>
  <p:clrMapOvr>
    <a:masterClrMapping/>
  </p:clrMapOvr>
</p:sld>
</file>

<file path=ppt/theme/theme1.xml><?xml version="1.0" encoding="utf-8"?>
<a:theme xmlns:a="http://schemas.openxmlformats.org/drawingml/2006/main" name="HAP7">
  <a:themeElements>
    <a:clrScheme name="HAP7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HAP7">
      <a:majorFont>
        <a:latin typeface="Arial"/>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HAP7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HAP7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HAP7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HAP7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HAP7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HAP7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HAP7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HAP7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HAP7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HAP7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HAP7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HAP7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HAP7_lecture_notes:HAP7.pot</Template>
  <TotalTime>6277</TotalTime>
  <Words>3626</Words>
  <Application>Microsoft Office PowerPoint</Application>
  <PresentationFormat>On-screen Show (4:3)</PresentationFormat>
  <Paragraphs>746</Paragraphs>
  <Slides>33</Slides>
  <Notes>33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33</vt:i4>
      </vt:variant>
    </vt:vector>
  </HeadingPairs>
  <TitlesOfParts>
    <vt:vector size="42" baseType="lpstr">
      <vt:lpstr>Arial</vt:lpstr>
      <vt:lpstr>ArialMT</vt:lpstr>
      <vt:lpstr>Calibri</vt:lpstr>
      <vt:lpstr>Courier New</vt:lpstr>
      <vt:lpstr>Symbol</vt:lpstr>
      <vt:lpstr>Times New Roman</vt:lpstr>
      <vt:lpstr>Wingdings</vt:lpstr>
      <vt:lpstr>Wingdings 2</vt:lpstr>
      <vt:lpstr>HAP7</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1a</dc:title>
  <dc:creator>gtk</dc:creator>
  <cp:lastModifiedBy>Michel Désilets</cp:lastModifiedBy>
  <cp:revision>558</cp:revision>
  <cp:lastPrinted>2015-09-08T18:02:52Z</cp:lastPrinted>
  <dcterms:created xsi:type="dcterms:W3CDTF">2002-11-19T06:42:31Z</dcterms:created>
  <dcterms:modified xsi:type="dcterms:W3CDTF">2020-09-04T16:57:15Z</dcterms:modified>
</cp:coreProperties>
</file>

<file path=docProps/thumbnail.jpeg>
</file>